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4.xml" ContentType="application/vnd.openxmlformats-officedocument.drawingml.chart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305" r:id="rId3"/>
    <p:sldId id="290" r:id="rId4"/>
    <p:sldId id="342" r:id="rId5"/>
    <p:sldId id="294" r:id="rId6"/>
    <p:sldId id="276" r:id="rId7"/>
    <p:sldId id="346" r:id="rId8"/>
    <p:sldId id="347" r:id="rId9"/>
    <p:sldId id="259" r:id="rId10"/>
    <p:sldId id="318" r:id="rId11"/>
    <p:sldId id="319" r:id="rId12"/>
    <p:sldId id="320" r:id="rId13"/>
    <p:sldId id="343" r:id="rId14"/>
    <p:sldId id="322" r:id="rId15"/>
    <p:sldId id="324" r:id="rId16"/>
    <p:sldId id="325" r:id="rId17"/>
    <p:sldId id="327" r:id="rId18"/>
    <p:sldId id="328" r:id="rId19"/>
    <p:sldId id="260" r:id="rId20"/>
    <p:sldId id="261" r:id="rId21"/>
    <p:sldId id="329" r:id="rId22"/>
    <p:sldId id="330" r:id="rId23"/>
    <p:sldId id="331" r:id="rId24"/>
    <p:sldId id="353" r:id="rId25"/>
    <p:sldId id="333" r:id="rId26"/>
    <p:sldId id="334" r:id="rId27"/>
    <p:sldId id="335" r:id="rId28"/>
    <p:sldId id="336" r:id="rId29"/>
    <p:sldId id="337" r:id="rId30"/>
    <p:sldId id="339" r:id="rId31"/>
    <p:sldId id="348" r:id="rId32"/>
    <p:sldId id="341" r:id="rId33"/>
    <p:sldId id="292" r:id="rId34"/>
    <p:sldId id="293" r:id="rId35"/>
    <p:sldId id="352" r:id="rId36"/>
    <p:sldId id="308" r:id="rId37"/>
    <p:sldId id="309" r:id="rId38"/>
    <p:sldId id="314" r:id="rId39"/>
    <p:sldId id="315" r:id="rId40"/>
    <p:sldId id="310" r:id="rId41"/>
    <p:sldId id="311" r:id="rId42"/>
    <p:sldId id="317" r:id="rId43"/>
    <p:sldId id="349" r:id="rId44"/>
    <p:sldId id="350" r:id="rId45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BF5"/>
    <a:srgbClr val="8B9DF9"/>
    <a:srgbClr val="57B0B9"/>
    <a:srgbClr val="DBE1FD"/>
    <a:srgbClr val="E58C2B"/>
    <a:srgbClr val="C492C2"/>
    <a:srgbClr val="E89840"/>
    <a:srgbClr val="4FABB5"/>
    <a:srgbClr val="75BDC5"/>
    <a:srgbClr val="BE8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>
        <p:scale>
          <a:sx n="71" d="100"/>
          <a:sy n="71" d="100"/>
        </p:scale>
        <p:origin x="-240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chiv\&#1056;&#1072;&#1073;&#1086;&#1095;&#1080;&#1081;%20&#1089;&#1090;&#1086;&#1083;\&#1048;&#1058;&#1054;&#1043;&#1048;_2015\&#1055;&#1088;&#1080;&#1083;&#1086;&#1078;&#1077;&#1085;&#1080;&#1077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hiv\&#1056;&#1072;&#1073;&#1086;&#1095;&#1080;&#1081;%20&#1089;&#1090;&#1086;&#1083;\&#1048;&#1058;&#1054;&#1043;&#1048;_2015\&#1055;&#1088;&#1080;&#1083;&#1086;&#1078;&#1077;&#1085;&#1080;&#1077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19838769944936E-2"/>
          <c:y val="3.1340568561250656E-2"/>
          <c:w val="0.61313543147077032"/>
          <c:h val="0.9373188628774986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1666528125140385"/>
                  <c:y val="4.4984263880202255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Arial Black" pitchFamily="34" charset="0"/>
                        <a:cs typeface="Times New Roman" pitchFamily="18" charset="0"/>
                      </a:rPr>
                      <a:t>27,9%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435114008915619"/>
                  <c:y val="-0.1729382493518166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Arial Black" pitchFamily="34" charset="0"/>
                      </a:rPr>
                      <a:t>65,0%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948536530710352E-2"/>
                  <c:y val="-2.1149148728362453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Arial Black" pitchFamily="34" charset="0"/>
                      </a:rPr>
                      <a:t>6,5%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019658101034164E-2"/>
                  <c:y val="-5.0402199805887456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Arial Black" pitchFamily="34" charset="0"/>
                      </a:rPr>
                      <a:t>0,6%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 Black" pitchFamily="34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Средства федерального бюджета</c:v>
                </c:pt>
                <c:pt idx="1">
                  <c:v>Средства областного бюджета</c:v>
                </c:pt>
                <c:pt idx="2">
                  <c:v>Средства от предпринимательской и иной приносящей доход деятельности</c:v>
                </c:pt>
                <c:pt idx="3">
                  <c:v>Средства муниципальных бюджетов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1211.5999999999999</c:v>
                </c:pt>
                <c:pt idx="1">
                  <c:v>2825.7</c:v>
                </c:pt>
                <c:pt idx="2">
                  <c:v>281.60000000000002</c:v>
                </c:pt>
                <c:pt idx="3">
                  <c:v>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82114416160139"/>
          <c:y val="0.310596022021776"/>
          <c:w val="0.37364821194608044"/>
          <c:h val="0.64366281010930948"/>
        </c:manualLayout>
      </c:layout>
      <c:overlay val="0"/>
      <c:txPr>
        <a:bodyPr/>
        <a:lstStyle/>
        <a:p>
          <a:pPr>
            <a:defRPr sz="1600" b="1">
              <a:solidFill>
                <a:schemeClr val="tx1"/>
              </a:solidFill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50152698375796E-2"/>
          <c:y val="8.2358319420876375E-2"/>
          <c:w val="0.92371045688261921"/>
          <c:h val="0.917641541441426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Инвалиды</c:v>
                </c:pt>
              </c:strCache>
            </c:strRef>
          </c:tx>
          <c:spPr>
            <a:solidFill>
              <a:schemeClr val="accent2"/>
            </a:solidFill>
          </c:spPr>
          <c:explosion val="14"/>
          <c:dPt>
            <c:idx val="0"/>
            <c:bubble3D val="0"/>
            <c:explosion val="0"/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14537255279081"/>
          <c:y val="0.14866376882876037"/>
          <c:w val="0.69861824932123884"/>
          <c:h val="0.477871426984669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6600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00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cat>
            <c:strRef>
              <c:f>Лист1!$A$2:$A$9</c:f>
              <c:strCache>
                <c:ptCount val="8"/>
                <c:pt idx="0">
                  <c:v>бытовые </c:v>
                </c:pt>
                <c:pt idx="1">
                  <c:v>педагогические </c:v>
                </c:pt>
                <c:pt idx="2">
                  <c:v>медицинские </c:v>
                </c:pt>
                <c:pt idx="3">
                  <c:v>правовые</c:v>
                </c:pt>
                <c:pt idx="4">
                  <c:v>психологические </c:v>
                </c:pt>
                <c:pt idx="5">
                  <c:v>трудовые  </c:v>
                </c:pt>
                <c:pt idx="6">
                  <c:v>услуги в целях повыш коммуник потенциала</c:v>
                </c:pt>
                <c:pt idx="7">
                  <c:v>срочные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828800</c:v>
                </c:pt>
                <c:pt idx="1">
                  <c:v>301300</c:v>
                </c:pt>
                <c:pt idx="2">
                  <c:v>346900</c:v>
                </c:pt>
                <c:pt idx="3">
                  <c:v>70500</c:v>
                </c:pt>
                <c:pt idx="4">
                  <c:v>183500</c:v>
                </c:pt>
                <c:pt idx="5">
                  <c:v>83700</c:v>
                </c:pt>
                <c:pt idx="6">
                  <c:v>198300</c:v>
                </c:pt>
                <c:pt idx="7">
                  <c:v>20600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152">
          <a:noFill/>
        </a:ln>
      </c:spPr>
    </c:plotArea>
    <c:legend>
      <c:legendPos val="r"/>
      <c:layout>
        <c:manualLayout>
          <c:xMode val="edge"/>
          <c:yMode val="edge"/>
          <c:x val="0.54959916071661974"/>
          <c:y val="0"/>
          <c:w val="0.44328159098950465"/>
          <c:h val="0.93564432095600747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57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замещающие семьи </c:v>
                </c:pt>
              </c:strCache>
            </c:strRef>
          </c:tx>
          <c:invertIfNegative val="0"/>
          <c:cat>
            <c:strRef>
              <c:f>'[Диаграмма в Microsoft PowerPoint]Лист1'!$A$2:$A$3</c:f>
              <c:strCache>
                <c:ptCount val="2"/>
                <c:pt idx="0">
                  <c:v>к началу реализации пилотного проекта</c:v>
                </c:pt>
                <c:pt idx="1">
                  <c:v>по окончании реализации пилотного проекта</c:v>
                </c:pt>
              </c:strCache>
            </c:strRef>
          </c:cat>
          <c:val>
            <c:numRef>
              <c:f>'[Диаграмма в Microsoft PowerPoint]Лист1'!$B$2:$B$3</c:f>
              <c:numCache>
                <c:formatCode>General</c:formatCode>
                <c:ptCount val="2"/>
                <c:pt idx="0">
                  <c:v>13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семьи c детьми-инвалидами</c:v>
                </c:pt>
              </c:strCache>
            </c:strRef>
          </c:tx>
          <c:spPr>
            <a:solidFill>
              <a:srgbClr val="59B0B9">
                <a:lumMod val="60000"/>
                <a:lumOff val="40000"/>
              </a:srgbClr>
            </a:solidFill>
          </c:spPr>
          <c:invertIfNegative val="0"/>
          <c:cat>
            <c:strRef>
              <c:f>'[Диаграмма в Microsoft PowerPoint]Лист1'!$A$2:$A$3</c:f>
              <c:strCache>
                <c:ptCount val="2"/>
                <c:pt idx="0">
                  <c:v>к началу реализации пилотного проекта</c:v>
                </c:pt>
                <c:pt idx="1">
                  <c:v>по окончании реализации пилотного проекта</c:v>
                </c:pt>
              </c:strCache>
            </c:strRef>
          </c:cat>
          <c:val>
            <c:numRef>
              <c:f>'[Диаграмма в Microsoft PowerPoint]Лист1'!$C$2:$C$3</c:f>
              <c:numCache>
                <c:formatCode>General</c:formatCode>
                <c:ptCount val="2"/>
                <c:pt idx="0">
                  <c:v>466</c:v>
                </c:pt>
                <c:pt idx="1">
                  <c:v>1090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PowerPoint]Лист1'!$D$1</c:f>
              <c:strCache>
                <c:ptCount val="1"/>
                <c:pt idx="0">
                  <c:v>многодетные семьи</c:v>
                </c:pt>
              </c:strCache>
            </c:strRef>
          </c:tx>
          <c:invertIfNegative val="0"/>
          <c:cat>
            <c:strRef>
              <c:f>'[Диаграмма в Microsoft PowerPoint]Лист1'!$A$2:$A$3</c:f>
              <c:strCache>
                <c:ptCount val="2"/>
                <c:pt idx="0">
                  <c:v>к началу реализации пилотного проекта</c:v>
                </c:pt>
                <c:pt idx="1">
                  <c:v>по окончании реализации пилотного проекта</c:v>
                </c:pt>
              </c:strCache>
            </c:strRef>
          </c:cat>
          <c:val>
            <c:numRef>
              <c:f>'[Диаграмма в Microsoft PowerPoint]Лист1'!$D$2:$D$3</c:f>
              <c:numCache>
                <c:formatCode>General</c:formatCode>
                <c:ptCount val="2"/>
                <c:pt idx="0">
                  <c:v>65</c:v>
                </c:pt>
                <c:pt idx="1">
                  <c:v>410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PowerPoint]Лист1'!$E$1</c:f>
              <c:strCache>
                <c:ptCount val="1"/>
                <c:pt idx="0">
                  <c:v>матери с новорожденными детьми</c:v>
                </c:pt>
              </c:strCache>
            </c:strRef>
          </c:tx>
          <c:invertIfNegative val="0"/>
          <c:cat>
            <c:strRef>
              <c:f>'[Диаграмма в Microsoft PowerPoint]Лист1'!$A$2:$A$3</c:f>
              <c:strCache>
                <c:ptCount val="2"/>
                <c:pt idx="0">
                  <c:v>к началу реализации пилотного проекта</c:v>
                </c:pt>
                <c:pt idx="1">
                  <c:v>по окончании реализации пилотного проекта</c:v>
                </c:pt>
              </c:strCache>
            </c:strRef>
          </c:cat>
          <c:val>
            <c:numRef>
              <c:f>'[Диаграмма в Microsoft PowerPoint]Лист1'!$E$2:$E$3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ser>
          <c:idx val="4"/>
          <c:order val="4"/>
          <c:tx>
            <c:strRef>
              <c:f>'[Диаграмма в Microsoft PowerPoint]Лист1'!$F$1</c:f>
              <c:strCache>
                <c:ptCount val="1"/>
                <c:pt idx="0">
                  <c:v>семьи с одним родителем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cat>
            <c:strRef>
              <c:f>'[Диаграмма в Microsoft PowerPoint]Лист1'!$A$2:$A$3</c:f>
              <c:strCache>
                <c:ptCount val="2"/>
                <c:pt idx="0">
                  <c:v>к началу реализации пилотного проекта</c:v>
                </c:pt>
                <c:pt idx="1">
                  <c:v>по окончании реализации пилотного проекта</c:v>
                </c:pt>
              </c:strCache>
            </c:strRef>
          </c:cat>
          <c:val>
            <c:numRef>
              <c:f>'[Диаграмма в Microsoft PowerPoint]Лист1'!$F$2:$F$3</c:f>
              <c:numCache>
                <c:formatCode>General</c:formatCode>
                <c:ptCount val="2"/>
                <c:pt idx="0">
                  <c:v>150</c:v>
                </c:pt>
                <c:pt idx="1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829824"/>
        <c:axId val="160831360"/>
        <c:axId val="0"/>
      </c:bar3DChart>
      <c:catAx>
        <c:axId val="160829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0831360"/>
        <c:crosses val="autoZero"/>
        <c:auto val="1"/>
        <c:lblAlgn val="ctr"/>
        <c:lblOffset val="100"/>
        <c:noMultiLvlLbl val="0"/>
      </c:catAx>
      <c:valAx>
        <c:axId val="160831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08298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3562335721280216"/>
          <c:y val="1.1479318648062514E-3"/>
          <c:w val="0.36358443387980144"/>
          <c:h val="0.97005504520268304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49228705327375E-3"/>
          <c:y val="5.7866195434341995E-2"/>
          <c:w val="0.97507146210603501"/>
          <c:h val="0.662542877559838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родную семью</c:v>
                </c:pt>
                <c:pt idx="1">
                  <c:v>в замещающую семью</c:v>
                </c:pt>
                <c:pt idx="2">
                  <c:v>в организацию</c:v>
                </c:pt>
                <c:pt idx="3">
                  <c:v>иное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0.77</c:v>
                </c:pt>
                <c:pt idx="1">
                  <c:v>0.13</c:v>
                </c:pt>
                <c:pt idx="2">
                  <c:v>0.06</c:v>
                </c:pt>
                <c:pt idx="3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родную семью</c:v>
                </c:pt>
                <c:pt idx="1">
                  <c:v>в замещающую семью</c:v>
                </c:pt>
                <c:pt idx="2">
                  <c:v>в организацию</c:v>
                </c:pt>
                <c:pt idx="3">
                  <c:v>иное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0.77</c:v>
                </c:pt>
                <c:pt idx="1">
                  <c:v>0.09</c:v>
                </c:pt>
                <c:pt idx="2">
                  <c:v>0.06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507776"/>
        <c:axId val="160509312"/>
        <c:axId val="0"/>
      </c:bar3DChart>
      <c:catAx>
        <c:axId val="16050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0509312"/>
        <c:crosses val="autoZero"/>
        <c:auto val="1"/>
        <c:lblAlgn val="ctr"/>
        <c:lblOffset val="100"/>
        <c:noMultiLvlLbl val="0"/>
      </c:catAx>
      <c:valAx>
        <c:axId val="1605093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0507776"/>
        <c:crosses val="autoZero"/>
        <c:crossBetween val="between"/>
      </c:valAx>
      <c:spPr>
        <a:noFill/>
        <a:ln w="25398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  <a:alpha val="32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Привлеченные!$A$3</c:f>
              <c:strCache>
                <c:ptCount val="1"/>
                <c:pt idx="0">
                  <c:v>Средства из иных источников дохода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5.2311077335646331E-3"/>
                  <c:y val="-6.709254660846471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 Black" pitchFamily="34" charset="0"/>
                      </a:rPr>
                      <a:t>1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  <a:latin typeface="Arial Black" pitchFamily="34" charset="0"/>
                      </a:rPr>
                      <a:t>5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 Black" pitchFamily="34" charset="0"/>
                      </a:rPr>
                      <a:t>1,6</a:t>
                    </a:r>
                    <a:endParaRPr lang="en-US" sz="2000" dirty="0">
                      <a:solidFill>
                        <a:schemeClr val="tx1"/>
                      </a:solidFill>
                      <a:latin typeface="Arial Black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8652341623899662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solidFill>
                          <a:schemeClr val="tx1"/>
                        </a:solidFill>
                        <a:latin typeface="Arial Black" pitchFamily="34" charset="0"/>
                      </a:rPr>
                      <a:t>7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 Black" pitchFamily="34" charset="0"/>
                      </a:rPr>
                      <a:t>123,0</a:t>
                    </a:r>
                    <a:endParaRPr lang="en-US" sz="2000" dirty="0">
                      <a:solidFill>
                        <a:schemeClr val="tx1"/>
                      </a:solidFill>
                      <a:latin typeface="Arial Black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874291907708893E-3"/>
                  <c:y val="-2.8652341623899662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solidFill>
                          <a:schemeClr val="tx1"/>
                        </a:solidFill>
                        <a:latin typeface="Arial Black" pitchFamily="34" charset="0"/>
                      </a:rPr>
                      <a:t>9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 Black" pitchFamily="34" charset="0"/>
                      </a:rPr>
                      <a:t>145,2</a:t>
                    </a:r>
                    <a:endParaRPr lang="en-US" sz="2000" dirty="0">
                      <a:solidFill>
                        <a:schemeClr val="tx1"/>
                      </a:solidFill>
                      <a:latin typeface="Arial Black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874291907708256E-3"/>
                  <c:y val="-3.5815427029874544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solidFill>
                          <a:schemeClr val="tx1"/>
                        </a:solidFill>
                        <a:latin typeface="Arial Black" pitchFamily="34" charset="0"/>
                      </a:rPr>
                      <a:t>21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 Black" pitchFamily="34" charset="0"/>
                      </a:rPr>
                      <a:t>6,7</a:t>
                    </a:r>
                    <a:endParaRPr lang="en-US" sz="2000" dirty="0">
                      <a:solidFill>
                        <a:schemeClr val="tx1"/>
                      </a:solidFill>
                      <a:latin typeface="Arial Black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311437861563342E-3"/>
                  <c:y val="-3.9396969732862039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solidFill>
                          <a:schemeClr val="tx1"/>
                        </a:solidFill>
                        <a:latin typeface="Arial Black" pitchFamily="34" charset="0"/>
                      </a:rPr>
                      <a:t>31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 Black" pitchFamily="34" charset="0"/>
                      </a:rPr>
                      <a:t>5,3</a:t>
                    </a:r>
                    <a:endParaRPr lang="en-US" sz="2000" dirty="0">
                      <a:solidFill>
                        <a:schemeClr val="tx1"/>
                      </a:solidFill>
                      <a:latin typeface="Arial Black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311437861563342E-3"/>
                  <c:y val="-2.865234162389966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 Black" pitchFamily="34" charset="0"/>
                      </a:rPr>
                      <a:t>2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  <a:latin typeface="Arial Black" pitchFamily="34" charset="0"/>
                      </a:rPr>
                      <a:t>8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 Black" pitchFamily="34" charset="0"/>
                      </a:rPr>
                      <a:t>1,6</a:t>
                    </a:r>
                    <a:endParaRPr lang="en-US" sz="2000" dirty="0">
                      <a:solidFill>
                        <a:schemeClr val="tx1"/>
                      </a:solidFill>
                      <a:latin typeface="Arial Black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Привлеченные!$B$2:$G$2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Привлеченные!$B$3:$G$3</c:f>
              <c:numCache>
                <c:formatCode>0.0</c:formatCode>
                <c:ptCount val="6"/>
                <c:pt idx="0">
                  <c:v>101.6</c:v>
                </c:pt>
                <c:pt idx="1">
                  <c:v>123</c:v>
                </c:pt>
                <c:pt idx="2">
                  <c:v>145.19999999999999</c:v>
                </c:pt>
                <c:pt idx="3">
                  <c:v>166.7</c:v>
                </c:pt>
                <c:pt idx="4">
                  <c:v>265.3</c:v>
                </c:pt>
                <c:pt idx="5">
                  <c:v>231.60000000000002</c:v>
                </c:pt>
              </c:numCache>
            </c:numRef>
          </c:val>
        </c:ser>
        <c:ser>
          <c:idx val="1"/>
          <c:order val="1"/>
          <c:tx>
            <c:strRef>
              <c:f>Привлеченные!$A$4</c:f>
              <c:strCache>
                <c:ptCount val="1"/>
                <c:pt idx="0">
                  <c:v>Дополнительные платные услуги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7437145953854448E-2"/>
                  <c:y val="-1.790771351493728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Arial Black" pitchFamily="34" charset="0"/>
                      </a:rPr>
                      <a:t>9,5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924575144625337E-2"/>
                  <c:y val="-1.074462810896237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tx1"/>
                        </a:solidFill>
                        <a:latin typeface="Arial Black" pitchFamily="34" charset="0"/>
                      </a:rPr>
                      <a:t>11,3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24575144625337E-2"/>
                  <c:y val="-1.074462810896237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tx1"/>
                        </a:solidFill>
                        <a:latin typeface="Arial Black" pitchFamily="34" charset="0"/>
                      </a:rPr>
                      <a:t>15,1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412004335396226E-2"/>
                  <c:y val="-1.432617081194983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tx1"/>
                        </a:solidFill>
                        <a:latin typeface="Arial Black" pitchFamily="34" charset="0"/>
                      </a:rPr>
                      <a:t>20,2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180860549239891E-2"/>
                  <c:y val="-1.432617081194983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tx1"/>
                        </a:solidFill>
                        <a:latin typeface="Arial Black" pitchFamily="34" charset="0"/>
                      </a:rPr>
                      <a:t>28,0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155718930781672E-2"/>
                  <c:y val="-1.432617081194983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  <a:latin typeface="Arial Black" pitchFamily="34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Привлеченные!$B$2:$G$2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Привлеченные!$B$4:$G$4</c:f>
              <c:numCache>
                <c:formatCode>0.0</c:formatCode>
                <c:ptCount val="6"/>
                <c:pt idx="0">
                  <c:v>9.5</c:v>
                </c:pt>
                <c:pt idx="1">
                  <c:v>11.3</c:v>
                </c:pt>
                <c:pt idx="2">
                  <c:v>15.1</c:v>
                </c:pt>
                <c:pt idx="3">
                  <c:v>20.2</c:v>
                </c:pt>
                <c:pt idx="4">
                  <c:v>28</c:v>
                </c:pt>
                <c:pt idx="5">
                  <c:v>29.2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511488"/>
        <c:axId val="162537856"/>
        <c:axId val="0"/>
      </c:bar3DChart>
      <c:catAx>
        <c:axId val="16251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ysClr val="windowText" lastClr="000000"/>
                </a:solidFill>
                <a:latin typeface="Arial Black" pitchFamily="34" charset="0"/>
                <a:cs typeface="Segoe UI" pitchFamily="34" charset="0"/>
              </a:defRPr>
            </a:pPr>
            <a:endParaRPr lang="ru-RU"/>
          </a:p>
        </c:txPr>
        <c:crossAx val="162537856"/>
        <c:crosses val="autoZero"/>
        <c:auto val="1"/>
        <c:lblAlgn val="ctr"/>
        <c:lblOffset val="100"/>
        <c:noMultiLvlLbl val="0"/>
      </c:catAx>
      <c:valAx>
        <c:axId val="1625378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2511488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sz="1600" b="1">
              <a:solidFill>
                <a:schemeClr val="tx1"/>
              </a:solidFill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2.3028209556706972E-3"/>
                  <c:y val="-1.0880642682095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'[Слайды_ситуация на рынке труда на 25.01.2016.xls]на 01 01 16'!$A$2:$A$14</c:f>
              <c:strCache>
                <c:ptCount val="13"/>
                <c:pt idx="0">
                  <c:v>РЕСПУБЛИКА КАРЕЛИЯ</c:v>
                </c:pt>
                <c:pt idx="1">
                  <c:v>НЕНЕЦКИЙ АВТ. ОКРУГ</c:v>
                </c:pt>
                <c:pt idx="2">
                  <c:v>МУРМАНСКАЯ ОБЛАСТЬ</c:v>
                </c:pt>
                <c:pt idx="3">
                  <c:v>АРХАНГЕЛЬСКАЯ ОБЛАСТЬ</c:v>
                </c:pt>
                <c:pt idx="4">
                  <c:v>ВОЛОГОДСКАЯ ОБЛАСТЬ</c:v>
                </c:pt>
                <c:pt idx="5">
                  <c:v>РЕСПУБЛИКА КОМИ</c:v>
                </c:pt>
                <c:pt idx="6">
                  <c:v>ПСКОВСКАЯ ОБЛАСТЬ</c:v>
                </c:pt>
                <c:pt idx="7">
                  <c:v>КАЛИНИНГРАДСКАЯ ОБЛАСТЬ</c:v>
                </c:pt>
                <c:pt idx="8">
                  <c:v>РОССИЙСКАЯ ФЕДЕРАЦИЯ</c:v>
                </c:pt>
                <c:pt idx="9">
                  <c:v>НОВГОРОДСКАЯ ОБЛАСТЬ</c:v>
                </c:pt>
                <c:pt idx="10">
                  <c:v>СЕВЕРО-ЗАПАДНЫЙ ФЕДЕРАЛЬНЫЙ ОКРУГ</c:v>
                </c:pt>
                <c:pt idx="11">
                  <c:v>ЛЕНИНГРАДСКАЯ ОБЛАСТЬ</c:v>
                </c:pt>
                <c:pt idx="12">
                  <c:v>г. САНКТ-ПЕТЕРБУРГ</c:v>
                </c:pt>
              </c:strCache>
            </c:strRef>
          </c:cat>
          <c:val>
            <c:numRef>
              <c:f>'[Слайды_ситуация на рынке труда на 25.01.2016.xls]на 01 01 16'!$B$2:$B$14</c:f>
              <c:numCache>
                <c:formatCode>0.0</c:formatCode>
                <c:ptCount val="13"/>
                <c:pt idx="0">
                  <c:v>2.4</c:v>
                </c:pt>
                <c:pt idx="1">
                  <c:v>2.1</c:v>
                </c:pt>
                <c:pt idx="2">
                  <c:v>1.8</c:v>
                </c:pt>
                <c:pt idx="3">
                  <c:v>1.8</c:v>
                </c:pt>
                <c:pt idx="4">
                  <c:v>1.6</c:v>
                </c:pt>
                <c:pt idx="5">
                  <c:v>1.6</c:v>
                </c:pt>
                <c:pt idx="6">
                  <c:v>1.5</c:v>
                </c:pt>
                <c:pt idx="7">
                  <c:v>1.3</c:v>
                </c:pt>
                <c:pt idx="8">
                  <c:v>1.3</c:v>
                </c:pt>
                <c:pt idx="9">
                  <c:v>1.3</c:v>
                </c:pt>
                <c:pt idx="10">
                  <c:v>1.1000000000000001</c:v>
                </c:pt>
                <c:pt idx="11">
                  <c:v>0.5</c:v>
                </c:pt>
                <c:pt idx="1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600448"/>
        <c:axId val="162601984"/>
      </c:barChart>
      <c:catAx>
        <c:axId val="162600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62601984"/>
        <c:crosses val="autoZero"/>
        <c:auto val="1"/>
        <c:lblAlgn val="ctr"/>
        <c:lblOffset val="100"/>
        <c:noMultiLvlLbl val="0"/>
      </c:catAx>
      <c:valAx>
        <c:axId val="162601984"/>
        <c:scaling>
          <c:orientation val="minMax"/>
          <c:max val="2.5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2600448"/>
        <c:crosses val="autoZero"/>
        <c:crossBetween val="between"/>
        <c:majorUnit val="1"/>
        <c:min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483212184147"/>
          <c:y val="1.3466617950118219E-2"/>
          <c:w val="0.83800623052959544"/>
          <c:h val="0.90433379076816189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648832"/>
        <c:axId val="162650368"/>
      </c:barChart>
      <c:catAx>
        <c:axId val="162648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2650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650368"/>
        <c:scaling>
          <c:orientation val="minMax"/>
          <c:max val="3"/>
          <c:min val="0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2648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2854893212714"/>
          <c:y val="5.4286573263631371E-2"/>
          <c:w val="0.77743436898459928"/>
          <c:h val="0.8883872820864450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'[Слайды_ситуация на рынке труда на 01.11.2015.xls]Лист1'!$A$14:$A$36</c:f>
              <c:strCache>
                <c:ptCount val="23"/>
                <c:pt idx="0">
                  <c:v>Любытинский</c:v>
                </c:pt>
                <c:pt idx="1">
                  <c:v>Демянский</c:v>
                </c:pt>
                <c:pt idx="2">
                  <c:v>Солецкий</c:v>
                </c:pt>
                <c:pt idx="3">
                  <c:v>Великий Новгород</c:v>
                </c:pt>
                <c:pt idx="4">
                  <c:v>Поддорский</c:v>
                </c:pt>
                <c:pt idx="5">
                  <c:v>Чудовский</c:v>
                </c:pt>
                <c:pt idx="6">
                  <c:v>Мошенской</c:v>
                </c:pt>
                <c:pt idx="7">
                  <c:v>Крестецкий</c:v>
                </c:pt>
                <c:pt idx="8">
                  <c:v>Новгородский</c:v>
                </c:pt>
                <c:pt idx="9">
                  <c:v>Область</c:v>
                </c:pt>
                <c:pt idx="10">
                  <c:v>Шимский</c:v>
                </c:pt>
                <c:pt idx="11">
                  <c:v>Маревский</c:v>
                </c:pt>
                <c:pt idx="12">
                  <c:v>Волотовский</c:v>
                </c:pt>
                <c:pt idx="13">
                  <c:v>Парфинский</c:v>
                </c:pt>
                <c:pt idx="14">
                  <c:v>Валдайский</c:v>
                </c:pt>
                <c:pt idx="15">
                  <c:v>Хвойнинский</c:v>
                </c:pt>
                <c:pt idx="16">
                  <c:v>Батецкий</c:v>
                </c:pt>
                <c:pt idx="17">
                  <c:v>Пестовский</c:v>
                </c:pt>
                <c:pt idx="18">
                  <c:v>Старорусский</c:v>
                </c:pt>
                <c:pt idx="19">
                  <c:v>Холмский</c:v>
                </c:pt>
                <c:pt idx="20">
                  <c:v>Окуловский</c:v>
                </c:pt>
                <c:pt idx="21">
                  <c:v>Маловишерский</c:v>
                </c:pt>
                <c:pt idx="22">
                  <c:v>Боровичский</c:v>
                </c:pt>
              </c:strCache>
            </c:strRef>
          </c:cat>
          <c:val>
            <c:numRef>
              <c:f>'[Слайды_ситуация на рынке труда на 01.11.2015.xls]Лист1'!$B$14:$B$36</c:f>
              <c:numCache>
                <c:formatCode>0.0</c:formatCode>
                <c:ptCount val="23"/>
                <c:pt idx="0">
                  <c:v>2.3482498892334958</c:v>
                </c:pt>
                <c:pt idx="1">
                  <c:v>2.106318956870612</c:v>
                </c:pt>
                <c:pt idx="2">
                  <c:v>1.7831197992339189</c:v>
                </c:pt>
                <c:pt idx="3">
                  <c:v>1.6466112938974913</c:v>
                </c:pt>
                <c:pt idx="4">
                  <c:v>1.5744489428699955</c:v>
                </c:pt>
                <c:pt idx="5">
                  <c:v>1.4953755726510503</c:v>
                </c:pt>
                <c:pt idx="6">
                  <c:v>1.3543307086614174</c:v>
                </c:pt>
                <c:pt idx="7">
                  <c:v>1.3479226133840787</c:v>
                </c:pt>
                <c:pt idx="8">
                  <c:v>1.3120381683830804</c:v>
                </c:pt>
                <c:pt idx="9">
                  <c:v>1.2672356614198765</c:v>
                </c:pt>
                <c:pt idx="10">
                  <c:v>1.2136325852036576</c:v>
                </c:pt>
                <c:pt idx="11">
                  <c:v>1.1711711711711712</c:v>
                </c:pt>
                <c:pt idx="12">
                  <c:v>1.1662904439428141</c:v>
                </c:pt>
                <c:pt idx="13">
                  <c:v>1.1114086770219604</c:v>
                </c:pt>
                <c:pt idx="14">
                  <c:v>1.0471204188481675</c:v>
                </c:pt>
                <c:pt idx="15">
                  <c:v>1.0450685826257349</c:v>
                </c:pt>
                <c:pt idx="16">
                  <c:v>0.99630996309963105</c:v>
                </c:pt>
                <c:pt idx="17">
                  <c:v>0.98177958606049887</c:v>
                </c:pt>
                <c:pt idx="18">
                  <c:v>0.90379008746355682</c:v>
                </c:pt>
                <c:pt idx="19">
                  <c:v>0.87473757872638203</c:v>
                </c:pt>
                <c:pt idx="20">
                  <c:v>0.69401739436001053</c:v>
                </c:pt>
                <c:pt idx="21">
                  <c:v>0.61840669334303389</c:v>
                </c:pt>
                <c:pt idx="22">
                  <c:v>0.26488257782632441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62732672"/>
        <c:axId val="162754944"/>
      </c:barChart>
      <c:catAx>
        <c:axId val="162732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62754944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62754944"/>
        <c:scaling>
          <c:orientation val="minMax"/>
          <c:max val="2.4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16273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093137039085931"/>
          <c:y val="9.2921956944923667E-2"/>
          <c:w val="0.50934452243722883"/>
          <c:h val="0.874481116699563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E58C2B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latin typeface="Arial Black" pitchFamily="34" charset="0"/>
                      </a:rPr>
                      <a:t>13</a:t>
                    </a:r>
                    <a:r>
                      <a:rPr lang="ru-RU" sz="2000" baseline="0" smtClean="0">
                        <a:latin typeface="Arial Black" pitchFamily="34" charset="0"/>
                      </a:rPr>
                      <a:t> </a:t>
                    </a:r>
                    <a:r>
                      <a:rPr lang="en-US" sz="2000" smtClean="0">
                        <a:latin typeface="Arial Black" pitchFamily="34" charset="0"/>
                      </a:rPr>
                      <a:t>647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2000" dirty="0" smtClean="0">
                        <a:latin typeface="Arial Black" pitchFamily="34" charset="0"/>
                      </a:rPr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latin typeface="Arial Black" pitchFamily="34" charset="0"/>
                      </a:rPr>
                      <a:t>254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потери рабочего времени в результате производственного травматизма (дней)</c:v>
                </c:pt>
                <c:pt idx="1">
                  <c:v>количество смертельных несчастных случаев на производстве </c:v>
                </c:pt>
                <c:pt idx="2">
                  <c:v>количество тяжелых несчастных случаев на производстве</c:v>
                </c:pt>
                <c:pt idx="3">
                  <c:v>количество групповых несчастных случаев на производстве</c:v>
                </c:pt>
                <c:pt idx="4">
                  <c:v>количество несчастных случаев на производстве (общее)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13.647</c:v>
                </c:pt>
                <c:pt idx="1">
                  <c:v>3</c:v>
                </c:pt>
                <c:pt idx="2">
                  <c:v>35</c:v>
                </c:pt>
                <c:pt idx="3">
                  <c:v>4</c:v>
                </c:pt>
                <c:pt idx="4">
                  <c:v>25.4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latin typeface="Arial Black" pitchFamily="34" charset="0"/>
                      </a:rPr>
                      <a:t>10</a:t>
                    </a:r>
                    <a:r>
                      <a:rPr lang="ru-RU" sz="2000" dirty="0" smtClean="0">
                        <a:latin typeface="Arial Black" pitchFamily="34" charset="0"/>
                      </a:rPr>
                      <a:t> </a:t>
                    </a:r>
                    <a:r>
                      <a:rPr lang="en-US" sz="2000" dirty="0" smtClean="0">
                        <a:latin typeface="Arial Black" pitchFamily="34" charset="0"/>
                      </a:rPr>
                      <a:t>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2000" dirty="0" smtClean="0">
                        <a:latin typeface="Arial Black" pitchFamily="34" charset="0"/>
                      </a:rPr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latin typeface="Arial Black" pitchFamily="34" charset="0"/>
                      </a:rPr>
                      <a:t>201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потери рабочего времени в результате производственного травматизма (дней)</c:v>
                </c:pt>
                <c:pt idx="1">
                  <c:v>количество смертельных несчастных случаев на производстве </c:v>
                </c:pt>
                <c:pt idx="2">
                  <c:v>количество тяжелых несчастных случаев на производстве</c:v>
                </c:pt>
                <c:pt idx="3">
                  <c:v>количество групповых несчастных случаев на производстве</c:v>
                </c:pt>
                <c:pt idx="4">
                  <c:v>количество несчастных случаев на производстве (общее)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10.397</c:v>
                </c:pt>
                <c:pt idx="1">
                  <c:v>10</c:v>
                </c:pt>
                <c:pt idx="2">
                  <c:v>16</c:v>
                </c:pt>
                <c:pt idx="3">
                  <c:v>4</c:v>
                </c:pt>
                <c:pt idx="4">
                  <c:v>20.100000000000001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2938880"/>
        <c:axId val="162940416"/>
      </c:barChart>
      <c:catAx>
        <c:axId val="16293888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2000" b="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62940416"/>
        <c:crosses val="autoZero"/>
        <c:auto val="1"/>
        <c:lblAlgn val="l"/>
        <c:lblOffset val="100"/>
        <c:noMultiLvlLbl val="0"/>
      </c:catAx>
      <c:valAx>
        <c:axId val="162940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9388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400" b="1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357238215664883E-2"/>
                  <c:y val="-4.4002265943458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864409680364348E-2"/>
                  <c:y val="-4.644683627365097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Arial Black" pitchFamily="34" charset="0"/>
                      </a:rPr>
                      <a:t>1</a:t>
                    </a:r>
                    <a:r>
                      <a:rPr lang="ru-RU" sz="2000" dirty="0" smtClean="0">
                        <a:latin typeface="Arial Black" pitchFamily="34" charset="0"/>
                      </a:rPr>
                      <a:t>20</a:t>
                    </a:r>
                    <a:r>
                      <a:rPr lang="ru-RU" sz="2000" baseline="0" dirty="0" smtClean="0">
                        <a:latin typeface="Arial Black" pitchFamily="34" charset="0"/>
                      </a:rPr>
                      <a:t>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договоров</c:v>
                </c:pt>
                <c:pt idx="1">
                  <c:v>количество работников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1505</c:v>
                </c:pt>
                <c:pt idx="1">
                  <c:v>1400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5893095539162203E-2"/>
                  <c:y val="-4.6446836273650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921781397960068E-2"/>
                  <c:y val="-5.133597693403529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Arial Black" pitchFamily="34" charset="0"/>
                      </a:rPr>
                      <a:t>114</a:t>
                    </a:r>
                    <a:r>
                      <a:rPr lang="ru-RU" sz="2000" dirty="0" smtClean="0">
                        <a:latin typeface="Arial Black" pitchFamily="34" charset="0"/>
                      </a:rPr>
                      <a:t> </a:t>
                    </a:r>
                    <a:r>
                      <a:rPr lang="en-US" sz="2000" dirty="0" smtClean="0">
                        <a:latin typeface="Arial Black" pitchFamily="34" charset="0"/>
                      </a:rPr>
                      <a:t>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договоров</c:v>
                </c:pt>
                <c:pt idx="1">
                  <c:v>количество работников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1316</c:v>
                </c:pt>
                <c:pt idx="1">
                  <c:v>1143.97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177600"/>
        <c:axId val="163179136"/>
        <c:axId val="0"/>
      </c:bar3DChart>
      <c:catAx>
        <c:axId val="163177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63179136"/>
        <c:crosses val="autoZero"/>
        <c:auto val="1"/>
        <c:lblAlgn val="ctr"/>
        <c:lblOffset val="100"/>
        <c:noMultiLvlLbl val="0"/>
      </c:catAx>
      <c:valAx>
        <c:axId val="1631791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31776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 Black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J,kfncyj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6995075068165423E-2"/>
          <c:y val="9.7415509309116036E-2"/>
        </c:manualLayout>
      </c:layout>
      <c:overlay val="0"/>
      <c:txPr>
        <a:bodyPr/>
        <a:lstStyle/>
        <a:p>
          <a:pPr>
            <a:defRPr>
              <a:latin typeface="Arial Black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прибыли по квоте (чел.)</c:v>
                </c:pt>
                <c:pt idx="1">
                  <c:v>прибыли самостоятельно (чел.)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670</c:v>
                </c:pt>
                <c:pt idx="1">
                  <c:v>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6383694069392454"/>
          <c:y val="0.82491310844150967"/>
          <c:w val="0.81053340622349879"/>
          <c:h val="0.1505101615641353"/>
        </c:manualLayout>
      </c:layout>
      <c:overlay val="0"/>
      <c:txPr>
        <a:bodyPr/>
        <a:lstStyle/>
        <a:p>
          <a:pPr>
            <a:defRPr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914384502046898"/>
          <c:y val="0.24320883897807152"/>
        </c:manualLayout>
      </c:layout>
      <c:overlay val="0"/>
      <c:txPr>
        <a:bodyPr/>
        <a:lstStyle/>
        <a:p>
          <a:pPr>
            <a:defRPr>
              <a:latin typeface="Arial Black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5850884447297743"/>
          <c:y val="0.23410096795631585"/>
          <c:w val="0.6387943949046373"/>
          <c:h val="0.766458303219207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104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20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971921818984883E-2"/>
          <c:y val="8.0392329028414741E-2"/>
          <c:w val="0.77858394480827231"/>
          <c:h val="0.768446171028158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3.2516636612247812E-3"/>
                  <c:y val="-4.8669371712901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172</c:v>
                </c:pt>
                <c:pt idx="1">
                  <c:v>619</c:v>
                </c:pt>
                <c:pt idx="2">
                  <c:v>868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Члены семей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8774954918371725E-3"/>
                  <c:y val="-5.8688022432262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516636612247812E-3"/>
                  <c:y val="-3.101354580592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380822814286734E-2"/>
                  <c:y val="-4.5329961069772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884150136736297E-2"/>
                  <c:y val="-2.4334685856450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255</c:v>
                </c:pt>
                <c:pt idx="1">
                  <c:v>741</c:v>
                </c:pt>
                <c:pt idx="2">
                  <c:v>1033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8.1291591530619541E-3"/>
                  <c:y val="-1.133249026744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06654644899066E-2"/>
                  <c:y val="-9.0659922139545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583183061239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427</c:v>
                </c:pt>
                <c:pt idx="1">
                  <c:v>1360</c:v>
                </c:pt>
                <c:pt idx="2">
                  <c:v>1901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3675520"/>
        <c:axId val="163693696"/>
        <c:axId val="0"/>
      </c:bar3DChart>
      <c:catAx>
        <c:axId val="16367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 Black" pitchFamily="34" charset="0"/>
              </a:defRPr>
            </a:pPr>
            <a:endParaRPr lang="ru-RU"/>
          </a:p>
        </c:txPr>
        <c:crossAx val="163693696"/>
        <c:crosses val="autoZero"/>
        <c:auto val="1"/>
        <c:lblAlgn val="ctr"/>
        <c:lblOffset val="100"/>
        <c:noMultiLvlLbl val="0"/>
      </c:catAx>
      <c:valAx>
        <c:axId val="163693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63675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31988038221935"/>
          <c:y val="0.58844856958987812"/>
          <c:w val="0.12680119617780652"/>
          <c:h val="0.41155143041012193"/>
        </c:manualLayout>
      </c:layout>
      <c:overlay val="1"/>
      <c:txPr>
        <a:bodyPr/>
        <a:lstStyle/>
        <a:p>
          <a:pPr>
            <a:defRPr sz="1400">
              <a:latin typeface="Arial Black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получатели</c:v>
                </c:pt>
              </c:strCache>
            </c:strRef>
          </c:tx>
          <c:spPr>
            <a:solidFill>
              <a:srgbClr val="4AE2E6"/>
            </a:solidFill>
          </c:spPr>
          <c:invertIfNegative val="0"/>
          <c:dLbls>
            <c:dLbl>
              <c:idx val="0"/>
              <c:layout>
                <c:manualLayout>
                  <c:x val="-2.3799834597636477E-2"/>
                  <c:y val="3.2601945899766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461347612657443E-2"/>
                  <c:y val="-6.520389179953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815295552573555E-2"/>
                  <c:y val="-9.7805837699298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646052060083988E-2"/>
                  <c:y val="-3.2601945899766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14866</c:v>
                </c:pt>
                <c:pt idx="1">
                  <c:v>13683</c:v>
                </c:pt>
                <c:pt idx="2">
                  <c:v>12083</c:v>
                </c:pt>
                <c:pt idx="3">
                  <c:v>12382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23047</c:v>
                </c:pt>
                <c:pt idx="1">
                  <c:v>22478</c:v>
                </c:pt>
                <c:pt idx="2">
                  <c:v>20441</c:v>
                </c:pt>
                <c:pt idx="3">
                  <c:v>21885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6758784"/>
        <c:axId val="156760320"/>
        <c:axId val="0"/>
      </c:bar3DChart>
      <c:catAx>
        <c:axId val="15675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56760320"/>
        <c:crosses val="autoZero"/>
        <c:auto val="1"/>
        <c:lblAlgn val="ctr"/>
        <c:lblOffset val="100"/>
        <c:noMultiLvlLbl val="0"/>
      </c:catAx>
      <c:valAx>
        <c:axId val="156760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67587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 b="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927078061285374E-2"/>
          <c:y val="6.4857135561627047E-2"/>
          <c:w val="0.92678814457123815"/>
          <c:h val="0.653466514079848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оздоровлено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956098835302038E-2"/>
                  <c:y val="-9.808101915756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233120431555372E-2"/>
                  <c:y val="-0.10196042475645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283962970724764E-2"/>
                  <c:y val="-8.1040651979265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3"/>
                <c:pt idx="0">
                  <c:v>47177</c:v>
                </c:pt>
                <c:pt idx="1">
                  <c:v>44308</c:v>
                </c:pt>
                <c:pt idx="2">
                  <c:v>46943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трудной жизненной ситуации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3.7795275590551153E-2"/>
                  <c:y val="-3.720930232558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944881889763779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992125984251968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3"/>
                <c:pt idx="0">
                  <c:v>12702</c:v>
                </c:pt>
                <c:pt idx="1">
                  <c:v>10307</c:v>
                </c:pt>
                <c:pt idx="2">
                  <c:v>9682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742976"/>
        <c:axId val="157744512"/>
        <c:axId val="0"/>
      </c:bar3DChart>
      <c:catAx>
        <c:axId val="15774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7744512"/>
        <c:crosses val="autoZero"/>
        <c:auto val="1"/>
        <c:lblAlgn val="ctr"/>
        <c:lblOffset val="100"/>
        <c:noMultiLvlLbl val="0"/>
      </c:catAx>
      <c:valAx>
        <c:axId val="157744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7742976"/>
        <c:crosses val="autoZero"/>
        <c:crossBetween val="between"/>
      </c:valAx>
      <c:spPr>
        <a:noFill/>
        <a:ln w="2538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Arial Black" pitchFamily="34" charset="0"/>
              </a:rPr>
              <a:t>Количество</a:t>
            </a:r>
            <a:r>
              <a:rPr lang="ru-RU" dirty="0" smtClean="0"/>
              <a:t> </a:t>
            </a:r>
            <a:r>
              <a:rPr lang="ru-RU" dirty="0">
                <a:latin typeface="Arial Black" pitchFamily="34" charset="0"/>
              </a:rPr>
              <a:t>семей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805952"/>
        <c:axId val="158340224"/>
      </c:barChart>
      <c:catAx>
        <c:axId val="15780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340224"/>
        <c:crosses val="autoZero"/>
        <c:auto val="1"/>
        <c:lblAlgn val="ctr"/>
        <c:lblOffset val="100"/>
        <c:noMultiLvlLbl val="0"/>
      </c:catAx>
      <c:valAx>
        <c:axId val="15834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805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Arial Black" pitchFamily="34" charset="0"/>
              </a:rPr>
              <a:t>Сумма субсидий, тыс. руб.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367744"/>
        <c:axId val="158369280"/>
      </c:barChart>
      <c:catAx>
        <c:axId val="15836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369280"/>
        <c:crosses val="autoZero"/>
        <c:auto val="1"/>
        <c:lblAlgn val="ctr"/>
        <c:lblOffset val="100"/>
        <c:noMultiLvlLbl val="0"/>
      </c:catAx>
      <c:valAx>
        <c:axId val="15836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367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20602927058155"/>
          <c:y val="2.3769531170243611E-2"/>
          <c:w val="0.67761776624921854"/>
          <c:h val="0.88245975343662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[Диаграмма.xls]Лист1!$A$2</c:f>
              <c:strCache>
                <c:ptCount val="1"/>
                <c:pt idx="0">
                  <c:v>Сумма субсидий, тыс. руб.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[Диаграмма.xls]Лист1!$B$1:$F$1</c:f>
              <c:strCache>
                <c:ptCount val="5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[Диаграмма.xls]Лист1!$B$2:$F$2</c:f>
              <c:numCache>
                <c:formatCode>General</c:formatCode>
                <c:ptCount val="5"/>
                <c:pt idx="0">
                  <c:v>113687</c:v>
                </c:pt>
                <c:pt idx="1">
                  <c:v>97248</c:v>
                </c:pt>
                <c:pt idx="2">
                  <c:v>90409</c:v>
                </c:pt>
                <c:pt idx="3">
                  <c:v>85149</c:v>
                </c:pt>
                <c:pt idx="4">
                  <c:v>89032</c:v>
                </c:pt>
              </c:numCache>
            </c:numRef>
          </c:val>
        </c:ser>
        <c:ser>
          <c:idx val="1"/>
          <c:order val="1"/>
          <c:tx>
            <c:strRef>
              <c:f>[Диаграмма.xls]Лист1!$A$3</c:f>
              <c:strCache>
                <c:ptCount val="1"/>
                <c:pt idx="0">
                  <c:v>Кол-во семей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727976493261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72797649326156E-2"/>
                  <c:y val="4.5444453012493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03941345995386E-2"/>
                  <c:y val="-4.5444453012493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93639882466299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9363988246630782E-3"/>
                  <c:y val="-4.5444453012493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[Диаграмма.xls]Лист1!$B$1:$F$1</c:f>
              <c:strCache>
                <c:ptCount val="5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[Диаграмма.xls]Лист1!$B$3:$F$3</c:f>
              <c:numCache>
                <c:formatCode>General</c:formatCode>
                <c:ptCount val="5"/>
                <c:pt idx="0">
                  <c:v>12136</c:v>
                </c:pt>
                <c:pt idx="1">
                  <c:v>9127</c:v>
                </c:pt>
                <c:pt idx="2">
                  <c:v>7538</c:v>
                </c:pt>
                <c:pt idx="3">
                  <c:v>6400</c:v>
                </c:pt>
                <c:pt idx="4">
                  <c:v>5865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8399104"/>
        <c:axId val="158732672"/>
      </c:barChart>
      <c:catAx>
        <c:axId val="15839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58732672"/>
        <c:crosses val="autoZero"/>
        <c:auto val="1"/>
        <c:lblAlgn val="ctr"/>
        <c:lblOffset val="100"/>
        <c:noMultiLvlLbl val="0"/>
      </c:catAx>
      <c:valAx>
        <c:axId val="158732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8399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162298909597725"/>
          <c:y val="7.3639606946896308E-4"/>
          <c:w val="0.49837701842232718"/>
          <c:h val="0.15779140390303528"/>
        </c:manualLayout>
      </c:layout>
      <c:overlay val="0"/>
      <c:txPr>
        <a:bodyPr/>
        <a:lstStyle/>
        <a:p>
          <a:pPr>
            <a:defRPr sz="1800" b="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4310076658149098E-2"/>
          <c:y val="4.467058304997077E-2"/>
          <c:w val="0.90747083657371408"/>
          <c:h val="0.719359278841513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средства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9.5537277713402726E-3"/>
                  <c:y val="-6.1999199030109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540534143663295E-2"/>
                  <c:y val="-3.72610725516656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8907898444692763E-3"/>
                  <c:y val="-2.891218254651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13311471486034E-2"/>
                  <c:y val="-2.891218254651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484649740782127E-2"/>
                  <c:y val="-5.7824365093024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5938598963128509E-3"/>
                  <c:y val="-1.4456091273256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453949222346381E-3"/>
                  <c:y val="-1.4456091273256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5631067961163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44,2 млн. рублей 
2007 год</c:v>
                </c:pt>
                <c:pt idx="1">
                  <c:v>47,4 млн. рублей 
2008 год</c:v>
                </c:pt>
                <c:pt idx="2">
                  <c:v>52,0 млн. рублей 
2009 год</c:v>
                </c:pt>
                <c:pt idx="3">
                  <c:v>53,3 млн. рублей 
2010 год</c:v>
                </c:pt>
                <c:pt idx="4">
                  <c:v>57,0 млн. рублей 
2011 год</c:v>
                </c:pt>
                <c:pt idx="5">
                  <c:v>57,3 млн. рублей 
2012 год</c:v>
                </c:pt>
                <c:pt idx="6">
                  <c:v>61,1 млн. рублей 
2013 год</c:v>
                </c:pt>
                <c:pt idx="7">
                  <c:v>60,7 млн. рублей         2014 год</c:v>
                </c:pt>
                <c:pt idx="8">
                  <c:v>126,5 млн. рублей 2015 год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16.2</c:v>
                </c:pt>
                <c:pt idx="1">
                  <c:v>20.100000000000001</c:v>
                </c:pt>
                <c:pt idx="2">
                  <c:v>23.4</c:v>
                </c:pt>
                <c:pt idx="3">
                  <c:v>22.4</c:v>
                </c:pt>
                <c:pt idx="4">
                  <c:v>24.2</c:v>
                </c:pt>
                <c:pt idx="5">
                  <c:v>23.7</c:v>
                </c:pt>
                <c:pt idx="6">
                  <c:v>22.7</c:v>
                </c:pt>
                <c:pt idx="7">
                  <c:v>20.7</c:v>
                </c:pt>
                <c:pt idx="8">
                  <c:v>84.8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Благотворительные средства</c:v>
                </c:pt>
              </c:strCache>
            </c:strRef>
          </c:tx>
          <c:spPr>
            <a:solidFill>
              <a:srgbClr val="57B0B9"/>
            </a:solidFill>
          </c:spPr>
          <c:invertIfNegative val="0"/>
          <c:dLbls>
            <c:dLbl>
              <c:idx val="8"/>
              <c:layout>
                <c:manualLayout>
                  <c:x val="2.2077067915058219E-2"/>
                  <c:y val="-2.2905102896214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44,2 млн. рублей 
2007 год</c:v>
                </c:pt>
                <c:pt idx="1">
                  <c:v>47,4 млн. рублей 
2008 год</c:v>
                </c:pt>
                <c:pt idx="2">
                  <c:v>52,0 млн. рублей 
2009 год</c:v>
                </c:pt>
                <c:pt idx="3">
                  <c:v>53,3 млн. рублей 
2010 год</c:v>
                </c:pt>
                <c:pt idx="4">
                  <c:v>57,0 млн. рублей 
2011 год</c:v>
                </c:pt>
                <c:pt idx="5">
                  <c:v>57,3 млн. рублей 
2012 год</c:v>
                </c:pt>
                <c:pt idx="6">
                  <c:v>61,1 млн. рублей 
2013 год</c:v>
                </c:pt>
                <c:pt idx="7">
                  <c:v>60,7 млн. рублей         2014 год</c:v>
                </c:pt>
                <c:pt idx="8">
                  <c:v>126,5 млн. рублей 2015 год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28</c:v>
                </c:pt>
                <c:pt idx="1">
                  <c:v>27.3</c:v>
                </c:pt>
                <c:pt idx="2">
                  <c:v>28.6</c:v>
                </c:pt>
                <c:pt idx="3">
                  <c:v>30.9</c:v>
                </c:pt>
                <c:pt idx="4">
                  <c:v>32.799999999999997</c:v>
                </c:pt>
                <c:pt idx="5">
                  <c:v>33.6</c:v>
                </c:pt>
                <c:pt idx="6">
                  <c:v>38.4</c:v>
                </c:pt>
                <c:pt idx="7">
                  <c:v>40</c:v>
                </c:pt>
                <c:pt idx="8">
                  <c:v>41.7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772608"/>
        <c:axId val="158786688"/>
        <c:axId val="0"/>
      </c:bar3DChart>
      <c:catAx>
        <c:axId val="15877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58786688"/>
        <c:crosses val="autoZero"/>
        <c:auto val="1"/>
        <c:lblAlgn val="ctr"/>
        <c:lblOffset val="100"/>
        <c:noMultiLvlLbl val="0"/>
      </c:catAx>
      <c:valAx>
        <c:axId val="1587866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Segoe UI" pitchFamily="34" charset="0"/>
                    <a:ea typeface="Times New Roman"/>
                    <a:cs typeface="Segoe UI" pitchFamily="34" charset="0"/>
                  </a:defRPr>
                </a:pPr>
                <a:r>
                  <a:rPr lang="ru-RU" sz="1600">
                    <a:latin typeface="Segoe UI" pitchFamily="34" charset="0"/>
                    <a:cs typeface="Segoe UI" pitchFamily="34" charset="0"/>
                  </a:rPr>
                  <a:t>Млн. рублей</a:t>
                </a:r>
              </a:p>
            </c:rich>
          </c:tx>
          <c:layout>
            <c:manualLayout>
              <c:xMode val="edge"/>
              <c:yMode val="edge"/>
              <c:x val="6.0854211405392501E-3"/>
              <c:y val="0.304773266977991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58772608"/>
        <c:crosses val="autoZero"/>
        <c:crossBetween val="between"/>
      </c:valAx>
      <c:spPr>
        <a:noFill/>
        <a:ln w="25406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 b="1" i="0" baseline="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286933033840124E-3"/>
          <c:y val="0"/>
          <c:w val="0.92456874732555172"/>
          <c:h val="0.916468900660176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noFill/>
              <a:ln w="0">
                <a:noFill/>
              </a:ln>
            </c:spPr>
          </c:dPt>
          <c:dPt>
            <c:idx val="1"/>
            <c:bubble3D val="0"/>
            <c:spPr>
              <a:noFill/>
              <a:ln w="0">
                <a:solidFill>
                  <a:srgbClr val="4F81BD">
                    <a:shade val="50000"/>
                  </a:srgbClr>
                </a:solidFill>
              </a:ln>
            </c:spPr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ln>
                <a:solidFill>
                  <a:srgbClr val="4F81BD">
                    <a:shade val="50000"/>
                  </a:srgbClr>
                </a:solidFill>
              </a:ln>
            </c:spPr>
          </c:dPt>
          <c:cat>
            <c:strRef>
              <c:f>Лист1!$A$2:$A$4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635.70000000000005</c:v>
                </c:pt>
                <c:pt idx="1">
                  <c:v>122</c:v>
                </c:pt>
                <c:pt idx="2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9829">
          <a:noFill/>
        </a:ln>
      </c:spPr>
    </c:plotArea>
    <c:plotVisOnly val="1"/>
    <c:dispBlanksAs val="gap"/>
    <c:showDLblsOverMax val="0"/>
  </c:chart>
  <c:txPr>
    <a:bodyPr/>
    <a:lstStyle/>
    <a:p>
      <a:pPr>
        <a:defRPr sz="2114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6C2FF-B61C-48E0-927A-4AE236A937EB}" type="doc">
      <dgm:prSet loTypeId="urn:microsoft.com/office/officeart/2005/8/layout/vList4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6C57970-CDB9-4B89-AC59-8C39F65F71B6}">
      <dgm:prSet/>
      <dgm:spPr/>
      <dgm:t>
        <a:bodyPr/>
        <a:lstStyle/>
        <a:p>
          <a:pPr algn="ctr" rtl="0"/>
          <a:r>
            <a:rPr lang="ru-RU" b="1" dirty="0" smtClean="0">
              <a:latin typeface="Segoe UI" pitchFamily="34" charset="0"/>
              <a:cs typeface="Segoe UI" pitchFamily="34" charset="0"/>
            </a:rPr>
            <a:t>«Социальная поддержка граждан в Новгородской области на 2014-2018 годы»</a:t>
          </a:r>
          <a:endParaRPr lang="ru-RU" b="1" dirty="0">
            <a:latin typeface="Segoe UI" pitchFamily="34" charset="0"/>
            <a:cs typeface="Segoe UI" pitchFamily="34" charset="0"/>
          </a:endParaRPr>
        </a:p>
      </dgm:t>
    </dgm:pt>
    <dgm:pt modelId="{E09FE276-6077-4A24-9D58-7D398E2FC379}" type="parTrans" cxnId="{8047A94E-142B-4711-908F-2781AF36F62E}">
      <dgm:prSet/>
      <dgm:spPr/>
      <dgm:t>
        <a:bodyPr/>
        <a:lstStyle/>
        <a:p>
          <a:endParaRPr lang="ru-RU"/>
        </a:p>
      </dgm:t>
    </dgm:pt>
    <dgm:pt modelId="{6C227B9B-59D1-47FA-BEAE-21115BC9E6C7}" type="sibTrans" cxnId="{8047A94E-142B-4711-908F-2781AF36F62E}">
      <dgm:prSet/>
      <dgm:spPr/>
      <dgm:t>
        <a:bodyPr/>
        <a:lstStyle/>
        <a:p>
          <a:endParaRPr lang="ru-RU"/>
        </a:p>
      </dgm:t>
    </dgm:pt>
    <dgm:pt modelId="{1F6FDFED-1D5A-41B8-9BCB-E1E9DD35764B}">
      <dgm:prSet/>
      <dgm:spPr/>
      <dgm:t>
        <a:bodyPr/>
        <a:lstStyle/>
        <a:p>
          <a:pPr algn="ctr" rtl="0"/>
          <a:r>
            <a:rPr lang="ru-RU" b="1" dirty="0" smtClean="0">
              <a:latin typeface="Segoe UI" pitchFamily="34" charset="0"/>
              <a:cs typeface="Segoe UI" pitchFamily="34" charset="0"/>
            </a:rPr>
            <a:t>«Содействие занятости населения в Новгородской области на 2014 – 2020 годы»</a:t>
          </a:r>
          <a:endParaRPr lang="ru-RU" b="1" dirty="0">
            <a:latin typeface="Segoe UI" pitchFamily="34" charset="0"/>
            <a:cs typeface="Segoe UI" pitchFamily="34" charset="0"/>
          </a:endParaRPr>
        </a:p>
      </dgm:t>
    </dgm:pt>
    <dgm:pt modelId="{40475333-0841-4CA7-9224-A054436390E6}" type="parTrans" cxnId="{21FDFC5E-5E60-4A19-94EF-B933F3B1EDA0}">
      <dgm:prSet/>
      <dgm:spPr/>
      <dgm:t>
        <a:bodyPr/>
        <a:lstStyle/>
        <a:p>
          <a:endParaRPr lang="ru-RU"/>
        </a:p>
      </dgm:t>
    </dgm:pt>
    <dgm:pt modelId="{466D6EF9-80F9-4665-B226-17EDBE02C357}" type="sibTrans" cxnId="{21FDFC5E-5E60-4A19-94EF-B933F3B1EDA0}">
      <dgm:prSet/>
      <dgm:spPr/>
      <dgm:t>
        <a:bodyPr/>
        <a:lstStyle/>
        <a:p>
          <a:endParaRPr lang="ru-RU"/>
        </a:p>
      </dgm:t>
    </dgm:pt>
    <dgm:pt modelId="{4C8FF15D-963D-4691-9F08-29CE8F4EEDAC}">
      <dgm:prSet/>
      <dgm:spPr/>
      <dgm:t>
        <a:bodyPr/>
        <a:lstStyle/>
        <a:p>
          <a:pPr algn="ctr" rtl="0"/>
          <a:r>
            <a:rPr lang="ru-RU" b="1" dirty="0" smtClean="0">
              <a:latin typeface="Segoe UI" pitchFamily="34" charset="0"/>
              <a:cs typeface="Segoe UI" pitchFamily="34" charset="0"/>
            </a:rPr>
            <a:t>«Государственная программа Новгородской области по оказанию содействия добровольному переселению в Российскую Федерацию соотечественников, проживающих за рубежом, на 2013-2015 годы»</a:t>
          </a:r>
          <a:endParaRPr lang="ru-RU" b="1" dirty="0">
            <a:latin typeface="Segoe UI" pitchFamily="34" charset="0"/>
            <a:cs typeface="Segoe UI" pitchFamily="34" charset="0"/>
          </a:endParaRPr>
        </a:p>
      </dgm:t>
    </dgm:pt>
    <dgm:pt modelId="{CE9564F5-325C-41B1-8382-9E17E0B0FF8C}" type="parTrans" cxnId="{7D88A3F0-7C2B-4E44-AD30-93A32AC2D32B}">
      <dgm:prSet/>
      <dgm:spPr/>
      <dgm:t>
        <a:bodyPr/>
        <a:lstStyle/>
        <a:p>
          <a:endParaRPr lang="ru-RU"/>
        </a:p>
      </dgm:t>
    </dgm:pt>
    <dgm:pt modelId="{5D14E82B-C2A4-4C4A-B3A9-ED7DB1B2D873}" type="sibTrans" cxnId="{7D88A3F0-7C2B-4E44-AD30-93A32AC2D32B}">
      <dgm:prSet/>
      <dgm:spPr/>
      <dgm:t>
        <a:bodyPr/>
        <a:lstStyle/>
        <a:p>
          <a:endParaRPr lang="ru-RU"/>
        </a:p>
      </dgm:t>
    </dgm:pt>
    <dgm:pt modelId="{8A99AB76-7572-4AF0-8409-44A34B99D50C}" type="pres">
      <dgm:prSet presAssocID="{4906C2FF-B61C-48E0-927A-4AE236A937E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1B623C-9E42-4390-AEE2-C90993DEBC09}" type="pres">
      <dgm:prSet presAssocID="{B6C57970-CDB9-4B89-AC59-8C39F65F71B6}" presName="comp" presStyleCnt="0"/>
      <dgm:spPr/>
      <dgm:t>
        <a:bodyPr/>
        <a:lstStyle/>
        <a:p>
          <a:endParaRPr lang="ru-RU"/>
        </a:p>
      </dgm:t>
    </dgm:pt>
    <dgm:pt modelId="{30640E68-4A05-4B97-AC4F-6A54F35F9D08}" type="pres">
      <dgm:prSet presAssocID="{B6C57970-CDB9-4B89-AC59-8C39F65F71B6}" presName="box" presStyleLbl="node1" presStyleIdx="0" presStyleCnt="3"/>
      <dgm:spPr/>
      <dgm:t>
        <a:bodyPr/>
        <a:lstStyle/>
        <a:p>
          <a:endParaRPr lang="ru-RU"/>
        </a:p>
      </dgm:t>
    </dgm:pt>
    <dgm:pt modelId="{A87F3012-F872-4503-92BD-400B9C5AA09D}" type="pres">
      <dgm:prSet presAssocID="{B6C57970-CDB9-4B89-AC59-8C39F65F71B6}" presName="img" presStyleLbl="fgImgPlace1" presStyleIdx="0" presStyleCnt="3" custScaleX="96797" custScaleY="10966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F2B4B7-E8A9-4665-AEA6-7853CFECB4C1}" type="pres">
      <dgm:prSet presAssocID="{B6C57970-CDB9-4B89-AC59-8C39F65F71B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B3C76-BC52-4679-AE93-8079CB78D232}" type="pres">
      <dgm:prSet presAssocID="{6C227B9B-59D1-47FA-BEAE-21115BC9E6C7}" presName="spacer" presStyleCnt="0"/>
      <dgm:spPr/>
      <dgm:t>
        <a:bodyPr/>
        <a:lstStyle/>
        <a:p>
          <a:endParaRPr lang="ru-RU"/>
        </a:p>
      </dgm:t>
    </dgm:pt>
    <dgm:pt modelId="{05869A17-AF27-42CF-9700-6FC29735940A}" type="pres">
      <dgm:prSet presAssocID="{1F6FDFED-1D5A-41B8-9BCB-E1E9DD35764B}" presName="comp" presStyleCnt="0"/>
      <dgm:spPr/>
      <dgm:t>
        <a:bodyPr/>
        <a:lstStyle/>
        <a:p>
          <a:endParaRPr lang="ru-RU"/>
        </a:p>
      </dgm:t>
    </dgm:pt>
    <dgm:pt modelId="{24291634-9632-4B9E-8F1F-D81E9704452C}" type="pres">
      <dgm:prSet presAssocID="{1F6FDFED-1D5A-41B8-9BCB-E1E9DD35764B}" presName="box" presStyleLbl="node1" presStyleIdx="1" presStyleCnt="3"/>
      <dgm:spPr/>
      <dgm:t>
        <a:bodyPr/>
        <a:lstStyle/>
        <a:p>
          <a:endParaRPr lang="ru-RU"/>
        </a:p>
      </dgm:t>
    </dgm:pt>
    <dgm:pt modelId="{58497252-322C-4224-A1FD-F2B755C73607}" type="pres">
      <dgm:prSet presAssocID="{1F6FDFED-1D5A-41B8-9BCB-E1E9DD35764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4E101D2-7B70-48F2-8AEB-E145C6C352F3}" type="pres">
      <dgm:prSet presAssocID="{1F6FDFED-1D5A-41B8-9BCB-E1E9DD35764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BF18A-E007-4E98-B030-1C32E2753634}" type="pres">
      <dgm:prSet presAssocID="{466D6EF9-80F9-4665-B226-17EDBE02C357}" presName="spacer" presStyleCnt="0"/>
      <dgm:spPr/>
      <dgm:t>
        <a:bodyPr/>
        <a:lstStyle/>
        <a:p>
          <a:endParaRPr lang="ru-RU"/>
        </a:p>
      </dgm:t>
    </dgm:pt>
    <dgm:pt modelId="{3F2C1237-1767-45F5-9DCD-F5CA9D15A78F}" type="pres">
      <dgm:prSet presAssocID="{4C8FF15D-963D-4691-9F08-29CE8F4EEDAC}" presName="comp" presStyleCnt="0"/>
      <dgm:spPr/>
      <dgm:t>
        <a:bodyPr/>
        <a:lstStyle/>
        <a:p>
          <a:endParaRPr lang="ru-RU"/>
        </a:p>
      </dgm:t>
    </dgm:pt>
    <dgm:pt modelId="{CD658298-8651-4A03-8F37-7717B841718E}" type="pres">
      <dgm:prSet presAssocID="{4C8FF15D-963D-4691-9F08-29CE8F4EEDAC}" presName="box" presStyleLbl="node1" presStyleIdx="2" presStyleCnt="3"/>
      <dgm:spPr/>
      <dgm:t>
        <a:bodyPr/>
        <a:lstStyle/>
        <a:p>
          <a:endParaRPr lang="ru-RU"/>
        </a:p>
      </dgm:t>
    </dgm:pt>
    <dgm:pt modelId="{0966A245-933E-4B91-9C0E-F7F7B3E42D07}" type="pres">
      <dgm:prSet presAssocID="{4C8FF15D-963D-4691-9F08-29CE8F4EEDAC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FEF488D9-968C-4F8C-BC09-DD9D78ACB96A}" type="pres">
      <dgm:prSet presAssocID="{4C8FF15D-963D-4691-9F08-29CE8F4EEDA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47A94E-142B-4711-908F-2781AF36F62E}" srcId="{4906C2FF-B61C-48E0-927A-4AE236A937EB}" destId="{B6C57970-CDB9-4B89-AC59-8C39F65F71B6}" srcOrd="0" destOrd="0" parTransId="{E09FE276-6077-4A24-9D58-7D398E2FC379}" sibTransId="{6C227B9B-59D1-47FA-BEAE-21115BC9E6C7}"/>
    <dgm:cxn modelId="{ED409D2D-BDC8-46B7-91D8-7608135FB7CC}" type="presOf" srcId="{4C8FF15D-963D-4691-9F08-29CE8F4EEDAC}" destId="{CD658298-8651-4A03-8F37-7717B841718E}" srcOrd="0" destOrd="0" presId="urn:microsoft.com/office/officeart/2005/8/layout/vList4"/>
    <dgm:cxn modelId="{CBF2CC8D-6D89-49E1-A8CF-389FAEC7549B}" type="presOf" srcId="{4906C2FF-B61C-48E0-927A-4AE236A937EB}" destId="{8A99AB76-7572-4AF0-8409-44A34B99D50C}" srcOrd="0" destOrd="0" presId="urn:microsoft.com/office/officeart/2005/8/layout/vList4"/>
    <dgm:cxn modelId="{7B21FA0C-BF77-4D2C-9DE8-A53EA9A7A4C5}" type="presOf" srcId="{B6C57970-CDB9-4B89-AC59-8C39F65F71B6}" destId="{0CF2B4B7-E8A9-4665-AEA6-7853CFECB4C1}" srcOrd="1" destOrd="0" presId="urn:microsoft.com/office/officeart/2005/8/layout/vList4"/>
    <dgm:cxn modelId="{7D88A3F0-7C2B-4E44-AD30-93A32AC2D32B}" srcId="{4906C2FF-B61C-48E0-927A-4AE236A937EB}" destId="{4C8FF15D-963D-4691-9F08-29CE8F4EEDAC}" srcOrd="2" destOrd="0" parTransId="{CE9564F5-325C-41B1-8382-9E17E0B0FF8C}" sibTransId="{5D14E82B-C2A4-4C4A-B3A9-ED7DB1B2D873}"/>
    <dgm:cxn modelId="{21FDFC5E-5E60-4A19-94EF-B933F3B1EDA0}" srcId="{4906C2FF-B61C-48E0-927A-4AE236A937EB}" destId="{1F6FDFED-1D5A-41B8-9BCB-E1E9DD35764B}" srcOrd="1" destOrd="0" parTransId="{40475333-0841-4CA7-9224-A054436390E6}" sibTransId="{466D6EF9-80F9-4665-B226-17EDBE02C357}"/>
    <dgm:cxn modelId="{72FBE69F-9BCA-4702-87D5-5C29CBF12B6B}" type="presOf" srcId="{4C8FF15D-963D-4691-9F08-29CE8F4EEDAC}" destId="{FEF488D9-968C-4F8C-BC09-DD9D78ACB96A}" srcOrd="1" destOrd="0" presId="urn:microsoft.com/office/officeart/2005/8/layout/vList4"/>
    <dgm:cxn modelId="{83FF636C-97BC-472A-A68E-A111EAE17E18}" type="presOf" srcId="{B6C57970-CDB9-4B89-AC59-8C39F65F71B6}" destId="{30640E68-4A05-4B97-AC4F-6A54F35F9D08}" srcOrd="0" destOrd="0" presId="urn:microsoft.com/office/officeart/2005/8/layout/vList4"/>
    <dgm:cxn modelId="{8B9DD95A-EB5C-4351-8605-D82364237A93}" type="presOf" srcId="{1F6FDFED-1D5A-41B8-9BCB-E1E9DD35764B}" destId="{24291634-9632-4B9E-8F1F-D81E9704452C}" srcOrd="0" destOrd="0" presId="urn:microsoft.com/office/officeart/2005/8/layout/vList4"/>
    <dgm:cxn modelId="{48FE4F1A-3432-47B6-91B1-EC2EF01204EC}" type="presOf" srcId="{1F6FDFED-1D5A-41B8-9BCB-E1E9DD35764B}" destId="{94E101D2-7B70-48F2-8AEB-E145C6C352F3}" srcOrd="1" destOrd="0" presId="urn:microsoft.com/office/officeart/2005/8/layout/vList4"/>
    <dgm:cxn modelId="{AD73A79C-8173-49AB-928C-14BC3E0BC138}" type="presParOf" srcId="{8A99AB76-7572-4AF0-8409-44A34B99D50C}" destId="{AB1B623C-9E42-4390-AEE2-C90993DEBC09}" srcOrd="0" destOrd="0" presId="urn:microsoft.com/office/officeart/2005/8/layout/vList4"/>
    <dgm:cxn modelId="{F3F9B6EA-B7A6-4BD8-BEA6-490604367044}" type="presParOf" srcId="{AB1B623C-9E42-4390-AEE2-C90993DEBC09}" destId="{30640E68-4A05-4B97-AC4F-6A54F35F9D08}" srcOrd="0" destOrd="0" presId="urn:microsoft.com/office/officeart/2005/8/layout/vList4"/>
    <dgm:cxn modelId="{C9F50378-98A2-43EF-A840-50FF068737B4}" type="presParOf" srcId="{AB1B623C-9E42-4390-AEE2-C90993DEBC09}" destId="{A87F3012-F872-4503-92BD-400B9C5AA09D}" srcOrd="1" destOrd="0" presId="urn:microsoft.com/office/officeart/2005/8/layout/vList4"/>
    <dgm:cxn modelId="{71FEF230-8432-4499-AEE8-4B8E31AF79AA}" type="presParOf" srcId="{AB1B623C-9E42-4390-AEE2-C90993DEBC09}" destId="{0CF2B4B7-E8A9-4665-AEA6-7853CFECB4C1}" srcOrd="2" destOrd="0" presId="urn:microsoft.com/office/officeart/2005/8/layout/vList4"/>
    <dgm:cxn modelId="{8A8E3D89-A370-4BA3-9F94-5C1A16C6E5C2}" type="presParOf" srcId="{8A99AB76-7572-4AF0-8409-44A34B99D50C}" destId="{127B3C76-BC52-4679-AE93-8079CB78D232}" srcOrd="1" destOrd="0" presId="urn:microsoft.com/office/officeart/2005/8/layout/vList4"/>
    <dgm:cxn modelId="{813AD25E-747F-4C31-A01F-1208A333BE15}" type="presParOf" srcId="{8A99AB76-7572-4AF0-8409-44A34B99D50C}" destId="{05869A17-AF27-42CF-9700-6FC29735940A}" srcOrd="2" destOrd="0" presId="urn:microsoft.com/office/officeart/2005/8/layout/vList4"/>
    <dgm:cxn modelId="{FC523BAA-5C59-487D-8739-3C77BA068648}" type="presParOf" srcId="{05869A17-AF27-42CF-9700-6FC29735940A}" destId="{24291634-9632-4B9E-8F1F-D81E9704452C}" srcOrd="0" destOrd="0" presId="urn:microsoft.com/office/officeart/2005/8/layout/vList4"/>
    <dgm:cxn modelId="{6EA46750-60E0-4391-879F-BDF656B8A05C}" type="presParOf" srcId="{05869A17-AF27-42CF-9700-6FC29735940A}" destId="{58497252-322C-4224-A1FD-F2B755C73607}" srcOrd="1" destOrd="0" presId="urn:microsoft.com/office/officeart/2005/8/layout/vList4"/>
    <dgm:cxn modelId="{D9FEABE1-A9F6-4FD5-A0FA-7CDADEB943F7}" type="presParOf" srcId="{05869A17-AF27-42CF-9700-6FC29735940A}" destId="{94E101D2-7B70-48F2-8AEB-E145C6C352F3}" srcOrd="2" destOrd="0" presId="urn:microsoft.com/office/officeart/2005/8/layout/vList4"/>
    <dgm:cxn modelId="{028B8029-5349-4AF0-9089-0850B8C8D4F8}" type="presParOf" srcId="{8A99AB76-7572-4AF0-8409-44A34B99D50C}" destId="{F5EBF18A-E007-4E98-B030-1C32E2753634}" srcOrd="3" destOrd="0" presId="urn:microsoft.com/office/officeart/2005/8/layout/vList4"/>
    <dgm:cxn modelId="{9071F7D3-20D4-438A-9501-A21A2233A7E1}" type="presParOf" srcId="{8A99AB76-7572-4AF0-8409-44A34B99D50C}" destId="{3F2C1237-1767-45F5-9DCD-F5CA9D15A78F}" srcOrd="4" destOrd="0" presId="urn:microsoft.com/office/officeart/2005/8/layout/vList4"/>
    <dgm:cxn modelId="{98C02D14-C099-457F-B7EC-8654474737D8}" type="presParOf" srcId="{3F2C1237-1767-45F5-9DCD-F5CA9D15A78F}" destId="{CD658298-8651-4A03-8F37-7717B841718E}" srcOrd="0" destOrd="0" presId="urn:microsoft.com/office/officeart/2005/8/layout/vList4"/>
    <dgm:cxn modelId="{CD123472-50E8-476D-AF7A-BBA38D3E5792}" type="presParOf" srcId="{3F2C1237-1767-45F5-9DCD-F5CA9D15A78F}" destId="{0966A245-933E-4B91-9C0E-F7F7B3E42D07}" srcOrd="1" destOrd="0" presId="urn:microsoft.com/office/officeart/2005/8/layout/vList4"/>
    <dgm:cxn modelId="{675B89B8-9BC5-479E-8978-63F1F9AE239B}" type="presParOf" srcId="{3F2C1237-1767-45F5-9DCD-F5CA9D15A78F}" destId="{FEF488D9-968C-4F8C-BC09-DD9D78ACB96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DED773-4866-4C59-8971-B847611AD685}" type="doc">
      <dgm:prSet loTypeId="urn:microsoft.com/office/officeart/2005/8/layout/chevron1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2EE53A0-E1CA-4892-815F-8EF189BDB25E}">
      <dgm:prSet phldrT="[Текст]"/>
      <dgm:spPr>
        <a:solidFill>
          <a:schemeClr val="accent3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ru-RU" dirty="0" smtClean="0">
              <a:latin typeface="Arial Black" pitchFamily="34" charset="0"/>
            </a:rPr>
            <a:t>11</a:t>
          </a:r>
          <a:r>
            <a:rPr lang="ru-RU" dirty="0" smtClean="0"/>
            <a:t> </a:t>
          </a:r>
          <a:r>
            <a:rPr lang="ru-RU" dirty="0" smtClean="0">
              <a:latin typeface="Segoe UI" pitchFamily="34" charset="0"/>
              <a:cs typeface="Segoe UI" pitchFamily="34" charset="0"/>
            </a:rPr>
            <a:t>видов пособий</a:t>
          </a:r>
          <a:endParaRPr lang="ru-RU" dirty="0">
            <a:latin typeface="Segoe UI" pitchFamily="34" charset="0"/>
            <a:cs typeface="Segoe UI" pitchFamily="34" charset="0"/>
          </a:endParaRPr>
        </a:p>
      </dgm:t>
    </dgm:pt>
    <dgm:pt modelId="{686C7A1E-3668-47FC-A616-0DE03A0E1AB8}" type="parTrans" cxnId="{A2826E5C-3212-4570-98A1-36AA2EDB0B60}">
      <dgm:prSet/>
      <dgm:spPr/>
      <dgm:t>
        <a:bodyPr/>
        <a:lstStyle/>
        <a:p>
          <a:endParaRPr lang="ru-RU"/>
        </a:p>
      </dgm:t>
    </dgm:pt>
    <dgm:pt modelId="{B7717C6A-78D1-4746-8048-69BD98F184C2}" type="sibTrans" cxnId="{A2826E5C-3212-4570-98A1-36AA2EDB0B60}">
      <dgm:prSet/>
      <dgm:spPr/>
      <dgm:t>
        <a:bodyPr/>
        <a:lstStyle/>
        <a:p>
          <a:endParaRPr lang="ru-RU"/>
        </a:p>
      </dgm:t>
    </dgm:pt>
    <dgm:pt modelId="{308D9408-368F-48C5-8B3A-CB8AB94459A9}">
      <dgm:prSet phldrT="[Текст]"/>
      <dgm:spPr>
        <a:solidFill>
          <a:schemeClr val="accent3">
            <a:hueOff val="15358367"/>
            <a:satOff val="-70588"/>
            <a:lumOff val="16471"/>
            <a:alpha val="0"/>
          </a:schemeClr>
        </a:solidFill>
      </dgm:spPr>
      <dgm:t>
        <a:bodyPr/>
        <a:lstStyle/>
        <a:p>
          <a:r>
            <a:rPr lang="ru-RU" dirty="0" smtClean="0">
              <a:latin typeface="Arial Black" pitchFamily="34" charset="0"/>
            </a:rPr>
            <a:t>513,3 </a:t>
          </a:r>
          <a:r>
            <a:rPr lang="ru-RU" dirty="0" smtClean="0">
              <a:latin typeface="Segoe UI" pitchFamily="34" charset="0"/>
              <a:cs typeface="Segoe UI" pitchFamily="34" charset="0"/>
            </a:rPr>
            <a:t>млн. рублей</a:t>
          </a:r>
          <a:endParaRPr lang="ru-RU" dirty="0">
            <a:latin typeface="Segoe UI" pitchFamily="34" charset="0"/>
            <a:cs typeface="Segoe UI" pitchFamily="34" charset="0"/>
          </a:endParaRPr>
        </a:p>
      </dgm:t>
    </dgm:pt>
    <dgm:pt modelId="{145749F3-29F2-43D2-A56B-D829D4AB8B00}" type="parTrans" cxnId="{95BD4EFA-03FE-4668-B389-354C6C07C169}">
      <dgm:prSet/>
      <dgm:spPr/>
      <dgm:t>
        <a:bodyPr/>
        <a:lstStyle/>
        <a:p>
          <a:endParaRPr lang="ru-RU"/>
        </a:p>
      </dgm:t>
    </dgm:pt>
    <dgm:pt modelId="{0911BF14-E0F8-4CA7-942F-5B1CA5A021D5}" type="sibTrans" cxnId="{95BD4EFA-03FE-4668-B389-354C6C07C169}">
      <dgm:prSet/>
      <dgm:spPr/>
      <dgm:t>
        <a:bodyPr/>
        <a:lstStyle/>
        <a:p>
          <a:endParaRPr lang="ru-RU"/>
        </a:p>
      </dgm:t>
    </dgm:pt>
    <dgm:pt modelId="{762A9ECF-E0C9-4E44-B737-F93E777ADBE1}" type="pres">
      <dgm:prSet presAssocID="{31DED773-4866-4C59-8971-B847611AD6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EE2AB-3831-473F-9661-0FE578109DA9}" type="pres">
      <dgm:prSet presAssocID="{12EE53A0-E1CA-4892-815F-8EF189BDB25E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7B49E-C6C1-43B5-881F-62BD3F48EE6E}" type="pres">
      <dgm:prSet presAssocID="{B7717C6A-78D1-4746-8048-69BD98F184C2}" presName="parTxOnlySpace" presStyleCnt="0"/>
      <dgm:spPr/>
    </dgm:pt>
    <dgm:pt modelId="{CF7A653C-3968-4759-8B5A-4B518FE56180}" type="pres">
      <dgm:prSet presAssocID="{308D9408-368F-48C5-8B3A-CB8AB94459A9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26E5C-3212-4570-98A1-36AA2EDB0B60}" srcId="{31DED773-4866-4C59-8971-B847611AD685}" destId="{12EE53A0-E1CA-4892-815F-8EF189BDB25E}" srcOrd="0" destOrd="0" parTransId="{686C7A1E-3668-47FC-A616-0DE03A0E1AB8}" sibTransId="{B7717C6A-78D1-4746-8048-69BD98F184C2}"/>
    <dgm:cxn modelId="{E87A96C2-FE69-4D9A-911B-DD7086ADB306}" type="presOf" srcId="{12EE53A0-E1CA-4892-815F-8EF189BDB25E}" destId="{58FEE2AB-3831-473F-9661-0FE578109DA9}" srcOrd="0" destOrd="0" presId="urn:microsoft.com/office/officeart/2005/8/layout/chevron1"/>
    <dgm:cxn modelId="{013695A6-E8C6-48A8-8048-4397BB854C35}" type="presOf" srcId="{308D9408-368F-48C5-8B3A-CB8AB94459A9}" destId="{CF7A653C-3968-4759-8B5A-4B518FE56180}" srcOrd="0" destOrd="0" presId="urn:microsoft.com/office/officeart/2005/8/layout/chevron1"/>
    <dgm:cxn modelId="{D0635705-18D3-46C7-85D0-8C4C813FED84}" type="presOf" srcId="{31DED773-4866-4C59-8971-B847611AD685}" destId="{762A9ECF-E0C9-4E44-B737-F93E777ADBE1}" srcOrd="0" destOrd="0" presId="urn:microsoft.com/office/officeart/2005/8/layout/chevron1"/>
    <dgm:cxn modelId="{95BD4EFA-03FE-4668-B389-354C6C07C169}" srcId="{31DED773-4866-4C59-8971-B847611AD685}" destId="{308D9408-368F-48C5-8B3A-CB8AB94459A9}" srcOrd="1" destOrd="0" parTransId="{145749F3-29F2-43D2-A56B-D829D4AB8B00}" sibTransId="{0911BF14-E0F8-4CA7-942F-5B1CA5A021D5}"/>
    <dgm:cxn modelId="{66F93F80-B532-4181-9462-59D79531D173}" type="presParOf" srcId="{762A9ECF-E0C9-4E44-B737-F93E777ADBE1}" destId="{58FEE2AB-3831-473F-9661-0FE578109DA9}" srcOrd="0" destOrd="0" presId="urn:microsoft.com/office/officeart/2005/8/layout/chevron1"/>
    <dgm:cxn modelId="{9936740B-2A3B-4A8D-AB5A-E952E1EF7989}" type="presParOf" srcId="{762A9ECF-E0C9-4E44-B737-F93E777ADBE1}" destId="{0CC7B49E-C6C1-43B5-881F-62BD3F48EE6E}" srcOrd="1" destOrd="0" presId="urn:microsoft.com/office/officeart/2005/8/layout/chevron1"/>
    <dgm:cxn modelId="{D26BDCAF-1433-4817-965C-F05FB8E2EB34}" type="presParOf" srcId="{762A9ECF-E0C9-4E44-B737-F93E777ADBE1}" destId="{CF7A653C-3968-4759-8B5A-4B518FE56180}" srcOrd="2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12644-5E27-4F2D-9DB9-656B0E26F9B2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2D6016D-BF78-49A8-961D-D83D7FC595B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Segoe UI" pitchFamily="34" charset="0"/>
              <a:cs typeface="Segoe UI" pitchFamily="34" charset="0"/>
            </a:rPr>
            <a:t>Ежемесячная денежная выплата при рождении третьего </a:t>
          </a:r>
          <a:r>
            <a:rPr lang="en-US" sz="1800" b="1" dirty="0" smtClean="0">
              <a:latin typeface="Segoe UI" pitchFamily="34" charset="0"/>
              <a:cs typeface="Segoe UI" pitchFamily="34" charset="0"/>
            </a:rPr>
            <a:t> </a:t>
          </a:r>
          <a:r>
            <a:rPr lang="ru-RU" sz="1800" b="1" dirty="0" smtClean="0">
              <a:latin typeface="Segoe UI" pitchFamily="34" charset="0"/>
              <a:cs typeface="Segoe UI" pitchFamily="34" charset="0"/>
            </a:rPr>
            <a:t>и последующих детей </a:t>
          </a:r>
          <a:endParaRPr lang="ru-RU" sz="1800" dirty="0">
            <a:latin typeface="Segoe UI" pitchFamily="34" charset="0"/>
            <a:cs typeface="Segoe UI" pitchFamily="34" charset="0"/>
          </a:endParaRPr>
        </a:p>
      </dgm:t>
    </dgm:pt>
    <dgm:pt modelId="{52EB97DA-1853-41BB-B731-8707004F5921}" type="parTrans" cxnId="{0D3405C5-92C4-4439-8FAA-B1A701AC9D5B}">
      <dgm:prSet/>
      <dgm:spPr/>
      <dgm:t>
        <a:bodyPr/>
        <a:lstStyle/>
        <a:p>
          <a:endParaRPr lang="ru-RU"/>
        </a:p>
      </dgm:t>
    </dgm:pt>
    <dgm:pt modelId="{30295978-6DD7-4467-AE43-96DB916D2C04}" type="sibTrans" cxnId="{0D3405C5-92C4-4439-8FAA-B1A701AC9D5B}">
      <dgm:prSet/>
      <dgm:spPr/>
      <dgm:t>
        <a:bodyPr/>
        <a:lstStyle/>
        <a:p>
          <a:endParaRPr lang="ru-RU"/>
        </a:p>
      </dgm:t>
    </dgm:pt>
    <dgm:pt modelId="{24FE0354-368C-4A34-BDC5-825705E90F5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>
              <a:latin typeface="Arial Black" pitchFamily="34" charset="0"/>
            </a:rPr>
            <a:t>2</a:t>
          </a:r>
          <a:r>
            <a:rPr lang="en-US" sz="3200" b="1" dirty="0" smtClean="0">
              <a:latin typeface="Arial Black" pitchFamily="34" charset="0"/>
            </a:rPr>
            <a:t>8</a:t>
          </a:r>
          <a:r>
            <a:rPr lang="ru-RU" sz="3200" b="1" dirty="0" smtClean="0">
              <a:latin typeface="Arial Black" pitchFamily="34" charset="0"/>
            </a:rPr>
            <a:t>15</a:t>
          </a:r>
        </a:p>
        <a:p>
          <a:pPr>
            <a:spcAft>
              <a:spcPts val="0"/>
            </a:spcAft>
          </a:pPr>
          <a:r>
            <a:rPr lang="ru-RU" sz="1800" dirty="0" smtClean="0"/>
            <a:t> </a:t>
          </a:r>
          <a:r>
            <a:rPr lang="ru-RU" sz="1800" b="1" dirty="0" smtClean="0">
              <a:latin typeface="Segoe UI" pitchFamily="34" charset="0"/>
              <a:cs typeface="Segoe UI" pitchFamily="34" charset="0"/>
            </a:rPr>
            <a:t>семей</a:t>
          </a:r>
          <a:endParaRPr lang="ru-RU" sz="1800" b="1" dirty="0">
            <a:latin typeface="Segoe UI" pitchFamily="34" charset="0"/>
            <a:cs typeface="Segoe UI" pitchFamily="34" charset="0"/>
          </a:endParaRPr>
        </a:p>
      </dgm:t>
    </dgm:pt>
    <dgm:pt modelId="{F840CA3B-4100-499B-A258-7D960092516B}" type="parTrans" cxnId="{C5AB68B8-29A0-4935-BFAE-A31619B372F5}">
      <dgm:prSet/>
      <dgm:spPr/>
      <dgm:t>
        <a:bodyPr/>
        <a:lstStyle/>
        <a:p>
          <a:endParaRPr lang="ru-RU"/>
        </a:p>
      </dgm:t>
    </dgm:pt>
    <dgm:pt modelId="{EE03CE88-A5D6-4F3A-882F-7A555BD0DE57}" type="sibTrans" cxnId="{C5AB68B8-29A0-4935-BFAE-A31619B372F5}">
      <dgm:prSet/>
      <dgm:spPr/>
      <dgm:t>
        <a:bodyPr/>
        <a:lstStyle/>
        <a:p>
          <a:endParaRPr lang="ru-RU"/>
        </a:p>
      </dgm:t>
    </dgm:pt>
    <dgm:pt modelId="{9DB39DCF-8DCF-47D7-82B1-C254094B2A6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>
              <a:latin typeface="Arial Black" pitchFamily="34" charset="0"/>
              <a:cs typeface="Segoe UI" pitchFamily="34" charset="0"/>
            </a:rPr>
            <a:t>246,8 </a:t>
          </a:r>
        </a:p>
        <a:p>
          <a:pPr>
            <a:spcAft>
              <a:spcPts val="0"/>
            </a:spcAft>
          </a:pPr>
          <a:r>
            <a:rPr lang="ru-RU" sz="1800" b="1" dirty="0" smtClean="0">
              <a:latin typeface="Segoe UI" pitchFamily="34" charset="0"/>
              <a:cs typeface="Segoe UI" pitchFamily="34" charset="0"/>
            </a:rPr>
            <a:t>млн. руб</a:t>
          </a:r>
          <a:r>
            <a:rPr lang="ru-RU" sz="1800" dirty="0" smtClean="0">
              <a:latin typeface="Segoe UI" pitchFamily="34" charset="0"/>
              <a:cs typeface="Segoe UI" pitchFamily="34" charset="0"/>
            </a:rPr>
            <a:t>.</a:t>
          </a:r>
          <a:endParaRPr lang="ru-RU" sz="1800" dirty="0">
            <a:latin typeface="Segoe UI" pitchFamily="34" charset="0"/>
            <a:cs typeface="Segoe UI" pitchFamily="34" charset="0"/>
          </a:endParaRPr>
        </a:p>
      </dgm:t>
    </dgm:pt>
    <dgm:pt modelId="{3FE47827-33D7-4348-8286-5231CADC8068}" type="parTrans" cxnId="{26C66BF3-ECCB-4779-B3C4-BE44F6A570EF}">
      <dgm:prSet/>
      <dgm:spPr/>
      <dgm:t>
        <a:bodyPr/>
        <a:lstStyle/>
        <a:p>
          <a:endParaRPr lang="ru-RU"/>
        </a:p>
      </dgm:t>
    </dgm:pt>
    <dgm:pt modelId="{27E380AA-A2BE-4F37-8C18-5802731CAD7F}" type="sibTrans" cxnId="{26C66BF3-ECCB-4779-B3C4-BE44F6A570EF}">
      <dgm:prSet/>
      <dgm:spPr/>
      <dgm:t>
        <a:bodyPr/>
        <a:lstStyle/>
        <a:p>
          <a:endParaRPr lang="ru-RU"/>
        </a:p>
      </dgm:t>
    </dgm:pt>
    <dgm:pt modelId="{97F50315-2AD0-494E-94F3-67B2FD3B0CA7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ru-RU" sz="1400" b="1" dirty="0" smtClean="0">
            <a:latin typeface="Segoe UI" pitchFamily="34" charset="0"/>
            <a:cs typeface="Segoe UI" pitchFamily="34" charset="0"/>
          </a:endParaRPr>
        </a:p>
        <a:p>
          <a:pPr algn="ctr"/>
          <a:endParaRPr lang="ru-RU" sz="1400" b="1" dirty="0" smtClean="0">
            <a:latin typeface="Segoe UI" pitchFamily="34" charset="0"/>
            <a:cs typeface="Segoe UI" pitchFamily="34" charset="0"/>
          </a:endParaRPr>
        </a:p>
        <a:p>
          <a:pPr algn="ctr"/>
          <a:endParaRPr lang="ru-RU" sz="1400" b="1" dirty="0" smtClean="0">
            <a:latin typeface="Segoe UI" pitchFamily="34" charset="0"/>
            <a:cs typeface="Segoe UI" pitchFamily="34" charset="0"/>
          </a:endParaRPr>
        </a:p>
        <a:p>
          <a:pPr algn="ctr"/>
          <a:endParaRPr lang="ru-RU" sz="1400" b="1" dirty="0" smtClean="0">
            <a:latin typeface="Segoe UI" pitchFamily="34" charset="0"/>
            <a:cs typeface="Segoe UI" pitchFamily="34" charset="0"/>
          </a:endParaRPr>
        </a:p>
        <a:p>
          <a:pPr algn="ctr"/>
          <a:endParaRPr lang="ru-RU" sz="1400" b="1" dirty="0" smtClean="0">
            <a:latin typeface="Segoe UI" pitchFamily="34" charset="0"/>
            <a:cs typeface="Segoe UI" pitchFamily="34" charset="0"/>
          </a:endParaRPr>
        </a:p>
        <a:p>
          <a:pPr algn="ctr"/>
          <a:endParaRPr lang="ru-RU" sz="1400" b="1" dirty="0" smtClean="0">
            <a:latin typeface="Segoe UI" pitchFamily="34" charset="0"/>
            <a:cs typeface="Segoe UI" pitchFamily="34" charset="0"/>
          </a:endParaRPr>
        </a:p>
        <a:p>
          <a:pPr algn="ctr"/>
          <a:endParaRPr lang="ru-RU" sz="1400" b="1" dirty="0" smtClean="0">
            <a:latin typeface="Segoe UI" pitchFamily="34" charset="0"/>
            <a:cs typeface="Segoe UI" pitchFamily="34" charset="0"/>
          </a:endParaRPr>
        </a:p>
        <a:p>
          <a:pPr algn="ctr"/>
          <a:endParaRPr lang="ru-RU" sz="1450" b="1" dirty="0" smtClean="0">
            <a:latin typeface="Segoe UI" pitchFamily="34" charset="0"/>
            <a:cs typeface="Segoe UI" pitchFamily="34" charset="0"/>
          </a:endParaRPr>
        </a:p>
        <a:p>
          <a:pPr algn="ctr"/>
          <a:r>
            <a:rPr lang="ru-RU" sz="1450" b="1" dirty="0" smtClean="0">
              <a:latin typeface="Segoe UI" pitchFamily="34" charset="0"/>
              <a:cs typeface="Segoe UI" pitchFamily="34" charset="0"/>
            </a:rPr>
            <a:t>50% компенсация за коммунальные услуги и электроэнергию</a:t>
          </a:r>
        </a:p>
        <a:p>
          <a:pPr algn="ctr"/>
          <a:r>
            <a:rPr lang="ru-RU" sz="1450" b="1" dirty="0" smtClean="0">
              <a:latin typeface="Segoe UI" pitchFamily="34" charset="0"/>
              <a:cs typeface="Segoe UI" pitchFamily="34" charset="0"/>
            </a:rPr>
            <a:t>бесплатный проезд детям школьного возраста</a:t>
          </a:r>
        </a:p>
        <a:p>
          <a:pPr algn="ctr"/>
          <a:r>
            <a:rPr lang="ru-RU" sz="1450" b="1" dirty="0" smtClean="0">
              <a:latin typeface="Segoe UI" pitchFamily="34" charset="0"/>
              <a:cs typeface="Segoe UI" pitchFamily="34" charset="0"/>
            </a:rPr>
            <a:t>первоочередной прием детей в дошкольные образовательные организации</a:t>
          </a:r>
        </a:p>
        <a:p>
          <a:pPr algn="ctr"/>
          <a:r>
            <a:rPr lang="ru-RU" sz="1450" b="1" dirty="0" smtClean="0">
              <a:latin typeface="Segoe UI" pitchFamily="34" charset="0"/>
              <a:cs typeface="Segoe UI" pitchFamily="34" charset="0"/>
            </a:rPr>
            <a:t>первоочередной прием детей в общеобразовательные организации </a:t>
          </a:r>
        </a:p>
        <a:p>
          <a:pPr algn="ctr"/>
          <a:r>
            <a:rPr lang="ru-RU" sz="1450" b="1" dirty="0" smtClean="0">
              <a:latin typeface="Segoe UI" pitchFamily="34" charset="0"/>
              <a:cs typeface="Segoe UI" pitchFamily="34" charset="0"/>
            </a:rPr>
            <a:t>первоочередной прием родителей и детей в медицинских организациях </a:t>
          </a:r>
        </a:p>
        <a:p>
          <a:pPr algn="ctr"/>
          <a:r>
            <a:rPr lang="ru-RU" sz="1450" b="1" dirty="0" smtClean="0">
              <a:latin typeface="Segoe UI" pitchFamily="34" charset="0"/>
              <a:cs typeface="Segoe UI" pitchFamily="34" charset="0"/>
            </a:rPr>
            <a:t>первоочередной прием детей в детские реабилитационные  и оздоровительные организации</a:t>
          </a:r>
        </a:p>
        <a:p>
          <a:pPr algn="ctr"/>
          <a:r>
            <a:rPr lang="ru-RU" sz="1450" b="1" dirty="0" smtClean="0">
              <a:latin typeface="Segoe UI" pitchFamily="34" charset="0"/>
              <a:cs typeface="Segoe UI" pitchFamily="34" charset="0"/>
            </a:rPr>
            <a:t>бесплатное лекарственное обеспечение детей в возрасте от 3 до 6 лет</a:t>
          </a:r>
          <a:endParaRPr lang="ru-RU" sz="1450" dirty="0">
            <a:latin typeface="Segoe UI" pitchFamily="34" charset="0"/>
            <a:cs typeface="Segoe UI" pitchFamily="34" charset="0"/>
          </a:endParaRPr>
        </a:p>
      </dgm:t>
    </dgm:pt>
    <dgm:pt modelId="{EA7D4B1E-72F6-4800-B5A6-998EBFB1754F}" type="parTrans" cxnId="{6BA38FAC-DC5D-4593-8489-F615F6536E0E}">
      <dgm:prSet/>
      <dgm:spPr/>
      <dgm:t>
        <a:bodyPr/>
        <a:lstStyle/>
        <a:p>
          <a:endParaRPr lang="ru-RU"/>
        </a:p>
      </dgm:t>
    </dgm:pt>
    <dgm:pt modelId="{55D9224C-C3B7-440D-994C-4030B428D3E1}" type="sibTrans" cxnId="{6BA38FAC-DC5D-4593-8489-F615F6536E0E}">
      <dgm:prSet/>
      <dgm:spPr/>
      <dgm:t>
        <a:bodyPr/>
        <a:lstStyle/>
        <a:p>
          <a:endParaRPr lang="ru-RU"/>
        </a:p>
      </dgm:t>
    </dgm:pt>
    <dgm:pt modelId="{0853D41B-4509-4482-BDA3-671E9642EE88}">
      <dgm:prSet phldrT="[Текст]" custT="1"/>
      <dgm:spPr>
        <a:solidFill>
          <a:srgbClr val="4FABB5"/>
        </a:solidFill>
      </dgm:spPr>
      <dgm:t>
        <a:bodyPr/>
        <a:lstStyle/>
        <a:p>
          <a:r>
            <a:rPr lang="ru-RU" sz="2800" b="1" dirty="0" smtClean="0">
              <a:latin typeface="Arial Black" pitchFamily="34" charset="0"/>
            </a:rPr>
            <a:t>4818</a:t>
          </a:r>
          <a:r>
            <a:rPr lang="ru-RU" sz="3300" b="1" dirty="0" smtClean="0"/>
            <a:t> </a:t>
          </a:r>
          <a:r>
            <a:rPr lang="ru-RU" sz="2000" b="1" dirty="0" smtClean="0">
              <a:latin typeface="Segoe UI" pitchFamily="34" charset="0"/>
              <a:cs typeface="Segoe UI" pitchFamily="34" charset="0"/>
            </a:rPr>
            <a:t>семей</a:t>
          </a:r>
          <a:r>
            <a:rPr lang="ru-RU" sz="3300" b="1" dirty="0" smtClean="0"/>
            <a:t> </a:t>
          </a:r>
          <a:r>
            <a:rPr lang="ru-RU" sz="2400" b="1" dirty="0" smtClean="0">
              <a:latin typeface="Segoe UI" pitchFamily="34" charset="0"/>
              <a:cs typeface="Segoe UI" pitchFamily="34" charset="0"/>
            </a:rPr>
            <a:t>(95%)</a:t>
          </a:r>
          <a:endParaRPr lang="ru-RU" sz="2400" dirty="0">
            <a:latin typeface="Segoe UI" pitchFamily="34" charset="0"/>
            <a:cs typeface="Segoe UI" pitchFamily="34" charset="0"/>
          </a:endParaRPr>
        </a:p>
      </dgm:t>
    </dgm:pt>
    <dgm:pt modelId="{A6B0845C-8A62-4070-8CDD-365068D2AC28}" type="parTrans" cxnId="{55A6D6C7-842A-4B86-A3E5-9055EE67738D}">
      <dgm:prSet/>
      <dgm:spPr/>
      <dgm:t>
        <a:bodyPr/>
        <a:lstStyle/>
        <a:p>
          <a:endParaRPr lang="ru-RU"/>
        </a:p>
      </dgm:t>
    </dgm:pt>
    <dgm:pt modelId="{1A3C2D9A-1DA3-4EF9-BF69-208038052D48}" type="sibTrans" cxnId="{55A6D6C7-842A-4B86-A3E5-9055EE67738D}">
      <dgm:prSet/>
      <dgm:spPr/>
      <dgm:t>
        <a:bodyPr/>
        <a:lstStyle/>
        <a:p>
          <a:endParaRPr lang="ru-RU"/>
        </a:p>
      </dgm:t>
    </dgm:pt>
    <dgm:pt modelId="{A6D6146F-CE0D-4206-8E4C-05B287ED7ADC}">
      <dgm:prSet phldrT="[Текст]" custT="1"/>
      <dgm:spPr/>
      <dgm:t>
        <a:bodyPr/>
        <a:lstStyle/>
        <a:p>
          <a:r>
            <a:rPr lang="ru-RU" sz="3300" b="1" dirty="0" smtClean="0"/>
            <a:t> </a:t>
          </a:r>
          <a:r>
            <a:rPr lang="ru-RU" sz="2800" b="1" dirty="0" smtClean="0">
              <a:latin typeface="Arial Black" pitchFamily="34" charset="0"/>
            </a:rPr>
            <a:t>62,</a:t>
          </a:r>
          <a:r>
            <a:rPr lang="en-US" sz="2800" b="1" smtClean="0">
              <a:latin typeface="Arial Black" pitchFamily="34" charset="0"/>
            </a:rPr>
            <a:t>8</a:t>
          </a:r>
          <a:r>
            <a:rPr lang="ru-RU" sz="3300" b="1" smtClean="0"/>
            <a:t> </a:t>
          </a:r>
          <a:r>
            <a:rPr lang="ru-RU" sz="2000" b="1" dirty="0" smtClean="0">
              <a:latin typeface="Segoe UI" pitchFamily="34" charset="0"/>
              <a:cs typeface="Segoe UI" pitchFamily="34" charset="0"/>
            </a:rPr>
            <a:t>млн. руб</a:t>
          </a:r>
          <a:r>
            <a:rPr lang="ru-RU" sz="2000" dirty="0" smtClean="0">
              <a:latin typeface="Segoe UI" pitchFamily="34" charset="0"/>
              <a:cs typeface="Segoe UI" pitchFamily="34" charset="0"/>
            </a:rPr>
            <a:t>.</a:t>
          </a:r>
          <a:endParaRPr lang="ru-RU" sz="2000" dirty="0">
            <a:latin typeface="Segoe UI" pitchFamily="34" charset="0"/>
            <a:cs typeface="Segoe UI" pitchFamily="34" charset="0"/>
          </a:endParaRPr>
        </a:p>
      </dgm:t>
    </dgm:pt>
    <dgm:pt modelId="{551CB0EC-AC07-4521-93AF-3E9A9857815C}" type="parTrans" cxnId="{40972216-B881-43AC-8959-2933621358B9}">
      <dgm:prSet/>
      <dgm:spPr/>
      <dgm:t>
        <a:bodyPr/>
        <a:lstStyle/>
        <a:p>
          <a:endParaRPr lang="ru-RU"/>
        </a:p>
      </dgm:t>
    </dgm:pt>
    <dgm:pt modelId="{A2D0EAA7-731D-4150-93CB-06F1B7BB3AE8}" type="sibTrans" cxnId="{40972216-B881-43AC-8959-2933621358B9}">
      <dgm:prSet/>
      <dgm:spPr/>
      <dgm:t>
        <a:bodyPr/>
        <a:lstStyle/>
        <a:p>
          <a:endParaRPr lang="ru-RU"/>
        </a:p>
      </dgm:t>
    </dgm:pt>
    <dgm:pt modelId="{BA344652-9FEA-4A86-AAC2-BE17793A49C8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Segoe UI" pitchFamily="34" charset="0"/>
              <a:cs typeface="Segoe UI" pitchFamily="34" charset="0"/>
            </a:rPr>
            <a:t>Региональный капитал «Семья» </a:t>
          </a:r>
          <a:endParaRPr lang="ru-RU" sz="2000" dirty="0">
            <a:latin typeface="Segoe UI" pitchFamily="34" charset="0"/>
            <a:cs typeface="Segoe UI" pitchFamily="34" charset="0"/>
          </a:endParaRPr>
        </a:p>
      </dgm:t>
    </dgm:pt>
    <dgm:pt modelId="{F56CA846-A336-4C79-81FE-96F9D0EC1C88}" type="parTrans" cxnId="{3ECEA6AF-8C66-44A1-AB73-F341C579112D}">
      <dgm:prSet/>
      <dgm:spPr/>
      <dgm:t>
        <a:bodyPr/>
        <a:lstStyle/>
        <a:p>
          <a:endParaRPr lang="ru-RU"/>
        </a:p>
      </dgm:t>
    </dgm:pt>
    <dgm:pt modelId="{89FCF5DE-2691-46EF-8F73-3ABAC992B088}" type="sibTrans" cxnId="{3ECEA6AF-8C66-44A1-AB73-F341C579112D}">
      <dgm:prSet/>
      <dgm:spPr/>
      <dgm:t>
        <a:bodyPr/>
        <a:lstStyle/>
        <a:p>
          <a:endParaRPr lang="ru-RU"/>
        </a:p>
      </dgm:t>
    </dgm:pt>
    <dgm:pt modelId="{7E2164F9-B031-48C6-B158-B19097BAFF1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latin typeface="Arial Black" pitchFamily="34" charset="0"/>
            </a:rPr>
            <a:t>867</a:t>
          </a:r>
          <a:r>
            <a:rPr lang="ru-RU" sz="2400" dirty="0" smtClean="0">
              <a:latin typeface="Arial Black" pitchFamily="34" charset="0"/>
            </a:rPr>
            <a:t> </a:t>
          </a:r>
          <a:r>
            <a:rPr lang="ru-RU" sz="1800" b="1" dirty="0" smtClean="0">
              <a:latin typeface="Segoe UI" pitchFamily="34" charset="0"/>
              <a:cs typeface="Segoe UI" pitchFamily="34" charset="0"/>
            </a:rPr>
            <a:t>семей  использовали средства </a:t>
          </a:r>
        </a:p>
        <a:p>
          <a:pPr>
            <a:spcAft>
              <a:spcPct val="35000"/>
            </a:spcAft>
          </a:pPr>
          <a:r>
            <a:rPr lang="ru-RU" sz="2800" b="1" dirty="0" smtClean="0">
              <a:latin typeface="Arial Black" pitchFamily="34" charset="0"/>
            </a:rPr>
            <a:t>123,6</a:t>
          </a:r>
          <a:r>
            <a:rPr lang="ru-RU" sz="1500" dirty="0" smtClean="0"/>
            <a:t> </a:t>
          </a:r>
          <a:r>
            <a:rPr lang="ru-RU" sz="1800" b="1" dirty="0" smtClean="0">
              <a:latin typeface="Segoe UI" pitchFamily="34" charset="0"/>
              <a:cs typeface="Segoe UI" pitchFamily="34" charset="0"/>
            </a:rPr>
            <a:t>млн. рублей  </a:t>
          </a:r>
          <a:endParaRPr lang="ru-RU" sz="1800" b="1" dirty="0">
            <a:latin typeface="Segoe UI" pitchFamily="34" charset="0"/>
            <a:cs typeface="Segoe UI" pitchFamily="34" charset="0"/>
          </a:endParaRPr>
        </a:p>
      </dgm:t>
    </dgm:pt>
    <dgm:pt modelId="{41E47618-E43C-442A-9982-9D84DCF26A2C}" type="parTrans" cxnId="{52B0C517-4553-4482-999D-66974032F7D2}">
      <dgm:prSet/>
      <dgm:spPr/>
      <dgm:t>
        <a:bodyPr/>
        <a:lstStyle/>
        <a:p>
          <a:endParaRPr lang="ru-RU"/>
        </a:p>
      </dgm:t>
    </dgm:pt>
    <dgm:pt modelId="{2691470E-1264-4E8C-8CC4-2016D47B7106}" type="sibTrans" cxnId="{52B0C517-4553-4482-999D-66974032F7D2}">
      <dgm:prSet/>
      <dgm:spPr/>
      <dgm:t>
        <a:bodyPr/>
        <a:lstStyle/>
        <a:p>
          <a:endParaRPr lang="ru-RU"/>
        </a:p>
      </dgm:t>
    </dgm:pt>
    <dgm:pt modelId="{20F3B2A5-C185-4E75-BF82-3CEAA81776EA}">
      <dgm:prSet phldrT="[Текст]" custT="1"/>
      <dgm:spPr>
        <a:solidFill>
          <a:srgbClr val="E58C2B"/>
        </a:solidFill>
      </dgm:spPr>
      <dgm:t>
        <a:bodyPr/>
        <a:lstStyle/>
        <a:p>
          <a:r>
            <a:rPr lang="ru-RU" sz="2800" b="1" dirty="0" smtClean="0">
              <a:latin typeface="Arial Black" pitchFamily="34" charset="0"/>
            </a:rPr>
            <a:t>2128</a:t>
          </a:r>
          <a:r>
            <a:rPr lang="ru-RU" sz="2800" dirty="0" smtClean="0">
              <a:latin typeface="Arial Black" pitchFamily="34" charset="0"/>
            </a:rPr>
            <a:t> </a:t>
          </a:r>
        </a:p>
        <a:p>
          <a:r>
            <a:rPr lang="ru-RU" sz="1800" b="1" dirty="0" smtClean="0">
              <a:latin typeface="Segoe UI" pitchFamily="34" charset="0"/>
              <a:cs typeface="Segoe UI" pitchFamily="34" charset="0"/>
            </a:rPr>
            <a:t>сертификатов</a:t>
          </a:r>
          <a:endParaRPr lang="ru-RU" sz="1800" b="1" dirty="0">
            <a:latin typeface="Segoe UI" pitchFamily="34" charset="0"/>
            <a:cs typeface="Segoe UI" pitchFamily="34" charset="0"/>
          </a:endParaRPr>
        </a:p>
      </dgm:t>
    </dgm:pt>
    <dgm:pt modelId="{661237C0-1619-4BE3-94AF-ECD161044308}" type="sibTrans" cxnId="{C3EF6362-75B7-4241-B1D4-C042F38E9AC8}">
      <dgm:prSet/>
      <dgm:spPr/>
      <dgm:t>
        <a:bodyPr/>
        <a:lstStyle/>
        <a:p>
          <a:endParaRPr lang="ru-RU"/>
        </a:p>
      </dgm:t>
    </dgm:pt>
    <dgm:pt modelId="{E3C7B96E-D548-4FD8-9A8D-C7442C312259}" type="parTrans" cxnId="{C3EF6362-75B7-4241-B1D4-C042F38E9AC8}">
      <dgm:prSet/>
      <dgm:spPr/>
      <dgm:t>
        <a:bodyPr/>
        <a:lstStyle/>
        <a:p>
          <a:endParaRPr lang="ru-RU"/>
        </a:p>
      </dgm:t>
    </dgm:pt>
    <dgm:pt modelId="{42C91320-F95A-4EFF-A293-9584F94E5506}">
      <dgm:prSet custT="1"/>
      <dgm:spPr/>
      <dgm:t>
        <a:bodyPr/>
        <a:lstStyle/>
        <a:p>
          <a:pPr>
            <a:spcAft>
              <a:spcPts val="0"/>
            </a:spcAft>
          </a:pPr>
          <a:endParaRPr lang="ru-RU" sz="1600" b="1" dirty="0" smtClean="0">
            <a:latin typeface="Segoe UI" pitchFamily="34" charset="0"/>
            <a:cs typeface="Segoe UI" pitchFamily="34" charset="0"/>
          </a:endParaRPr>
        </a:p>
        <a:p>
          <a:pPr>
            <a:spcAft>
              <a:spcPts val="0"/>
            </a:spcAft>
          </a:pPr>
          <a:r>
            <a:rPr lang="ru-RU" sz="2000" b="1" dirty="0" smtClean="0">
              <a:latin typeface="Segoe UI" pitchFamily="34" charset="0"/>
              <a:cs typeface="Segoe UI" pitchFamily="34" charset="0"/>
            </a:rPr>
            <a:t>В 2015 году – </a:t>
          </a:r>
          <a:r>
            <a:rPr lang="ru-RU" sz="2000" b="1" dirty="0" smtClean="0">
              <a:latin typeface="Arial Black" pitchFamily="34" charset="0"/>
              <a:cs typeface="Segoe UI" pitchFamily="34" charset="0"/>
            </a:rPr>
            <a:t>743</a:t>
          </a:r>
          <a:r>
            <a:rPr lang="ru-RU" sz="2000" dirty="0" smtClean="0">
              <a:latin typeface="Arial Black" pitchFamily="34" charset="0"/>
              <a:cs typeface="Segoe UI" pitchFamily="34" charset="0"/>
            </a:rPr>
            <a:t> </a:t>
          </a:r>
          <a:r>
            <a:rPr lang="ru-RU" sz="2000" b="1" dirty="0" smtClean="0">
              <a:latin typeface="Segoe UI" pitchFamily="34" charset="0"/>
              <a:cs typeface="Segoe UI" pitchFamily="34" charset="0"/>
            </a:rPr>
            <a:t>сертификата,</a:t>
          </a:r>
        </a:p>
        <a:p>
          <a:pPr>
            <a:spcAft>
              <a:spcPts val="0"/>
            </a:spcAft>
          </a:pPr>
          <a:r>
            <a:rPr lang="ru-RU" sz="2000" b="1" dirty="0" smtClean="0">
              <a:latin typeface="Arial Black" pitchFamily="34" charset="0"/>
              <a:cs typeface="Segoe UI" pitchFamily="34" charset="0"/>
            </a:rPr>
            <a:t>484</a:t>
          </a:r>
          <a:r>
            <a:rPr lang="ru-RU" sz="2000" dirty="0" smtClean="0">
              <a:latin typeface="Segoe UI" pitchFamily="34" charset="0"/>
              <a:cs typeface="Segoe UI" pitchFamily="34" charset="0"/>
            </a:rPr>
            <a:t> </a:t>
          </a:r>
          <a:r>
            <a:rPr lang="ru-RU" sz="2000" b="1" dirty="0" smtClean="0">
              <a:latin typeface="Segoe UI" pitchFamily="34" charset="0"/>
              <a:cs typeface="Segoe UI" pitchFamily="34" charset="0"/>
            </a:rPr>
            <a:t>семьи - </a:t>
          </a:r>
        </a:p>
        <a:p>
          <a:pPr>
            <a:spcAft>
              <a:spcPts val="0"/>
            </a:spcAft>
          </a:pPr>
          <a:r>
            <a:rPr lang="ru-RU" sz="2000" b="1" dirty="0" smtClean="0">
              <a:latin typeface="Arial Black" pitchFamily="34" charset="0"/>
              <a:cs typeface="Segoe UI" pitchFamily="34" charset="0"/>
            </a:rPr>
            <a:t>72,8</a:t>
          </a:r>
          <a:r>
            <a:rPr lang="ru-RU" sz="2000" dirty="0" smtClean="0">
              <a:latin typeface="Segoe UI" pitchFamily="34" charset="0"/>
              <a:cs typeface="Segoe UI" pitchFamily="34" charset="0"/>
            </a:rPr>
            <a:t> </a:t>
          </a:r>
          <a:r>
            <a:rPr lang="ru-RU" sz="2000" b="1" dirty="0" smtClean="0">
              <a:latin typeface="Segoe UI" pitchFamily="34" charset="0"/>
              <a:cs typeface="Segoe UI" pitchFamily="34" charset="0"/>
            </a:rPr>
            <a:t>млн. рублей</a:t>
          </a:r>
        </a:p>
        <a:p>
          <a:pPr>
            <a:spcAft>
              <a:spcPts val="0"/>
            </a:spcAft>
          </a:pPr>
          <a:endParaRPr lang="ru-RU" sz="1800" b="1" dirty="0">
            <a:latin typeface="Segoe UI" pitchFamily="34" charset="0"/>
            <a:cs typeface="Segoe UI" pitchFamily="34" charset="0"/>
          </a:endParaRPr>
        </a:p>
      </dgm:t>
    </dgm:pt>
    <dgm:pt modelId="{8C074A67-935A-4617-A81A-FE6559EABDFE}" type="sibTrans" cxnId="{2935BC16-EB3A-42BC-9C45-6704EB52878E}">
      <dgm:prSet/>
      <dgm:spPr/>
      <dgm:t>
        <a:bodyPr/>
        <a:lstStyle/>
        <a:p>
          <a:endParaRPr lang="ru-RU"/>
        </a:p>
      </dgm:t>
    </dgm:pt>
    <dgm:pt modelId="{DA0FE5A7-1512-4400-9AAF-CE9DD31833BA}" type="parTrans" cxnId="{2935BC16-EB3A-42BC-9C45-6704EB52878E}">
      <dgm:prSet/>
      <dgm:spPr/>
      <dgm:t>
        <a:bodyPr/>
        <a:lstStyle/>
        <a:p>
          <a:endParaRPr lang="ru-RU"/>
        </a:p>
      </dgm:t>
    </dgm:pt>
    <dgm:pt modelId="{E6F5C30C-98DB-41B9-B15A-742A035FF3A9}" type="pres">
      <dgm:prSet presAssocID="{28D12644-5E27-4F2D-9DB9-656B0E26F9B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E2294C-9521-465A-BC3D-237ED31D7966}" type="pres">
      <dgm:prSet presAssocID="{62D6016D-BF78-49A8-961D-D83D7FC595B8}" presName="compNode" presStyleCnt="0"/>
      <dgm:spPr/>
    </dgm:pt>
    <dgm:pt modelId="{FD9A5BA2-7BFB-4D14-AD4A-A0DD4A56C360}" type="pres">
      <dgm:prSet presAssocID="{62D6016D-BF78-49A8-961D-D83D7FC595B8}" presName="aNode" presStyleLbl="bgShp" presStyleIdx="0" presStyleCnt="3" custScaleX="65449" custLinFactNeighborX="479"/>
      <dgm:spPr/>
      <dgm:t>
        <a:bodyPr/>
        <a:lstStyle/>
        <a:p>
          <a:endParaRPr lang="ru-RU"/>
        </a:p>
      </dgm:t>
    </dgm:pt>
    <dgm:pt modelId="{C24C769C-9317-47F1-8872-52F8D0FF59DE}" type="pres">
      <dgm:prSet presAssocID="{62D6016D-BF78-49A8-961D-D83D7FC595B8}" presName="textNode" presStyleLbl="bgShp" presStyleIdx="0" presStyleCnt="3"/>
      <dgm:spPr/>
      <dgm:t>
        <a:bodyPr/>
        <a:lstStyle/>
        <a:p>
          <a:endParaRPr lang="ru-RU"/>
        </a:p>
      </dgm:t>
    </dgm:pt>
    <dgm:pt modelId="{8EF22930-2338-4BC9-8E37-37548B979FBA}" type="pres">
      <dgm:prSet presAssocID="{62D6016D-BF78-49A8-961D-D83D7FC595B8}" presName="compChildNode" presStyleCnt="0"/>
      <dgm:spPr/>
    </dgm:pt>
    <dgm:pt modelId="{852AD5F5-6A12-4683-85B1-125A2914D83E}" type="pres">
      <dgm:prSet presAssocID="{62D6016D-BF78-49A8-961D-D83D7FC595B8}" presName="theInnerList" presStyleCnt="0"/>
      <dgm:spPr/>
    </dgm:pt>
    <dgm:pt modelId="{84A804CC-24FE-42A7-9A5A-D9AFA8DDF16C}" type="pres">
      <dgm:prSet presAssocID="{24FE0354-368C-4A34-BDC5-825705E90F57}" presName="childNode" presStyleLbl="node1" presStyleIdx="0" presStyleCnt="7" custScaleX="64204" custScaleY="66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AA2AE-0372-4FC8-B4F9-4E8F9546CF00}" type="pres">
      <dgm:prSet presAssocID="{24FE0354-368C-4A34-BDC5-825705E90F57}" presName="aSpace2" presStyleCnt="0"/>
      <dgm:spPr/>
    </dgm:pt>
    <dgm:pt modelId="{9660E863-9E61-4707-AE3D-08928EF49EA5}" type="pres">
      <dgm:prSet presAssocID="{9DB39DCF-8DCF-47D7-82B1-C254094B2A60}" presName="childNode" presStyleLbl="node1" presStyleIdx="1" presStyleCnt="7" custScaleX="67926" custScaleY="79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950CE-C023-4DB4-88E3-57D7EF7A724A}" type="pres">
      <dgm:prSet presAssocID="{62D6016D-BF78-49A8-961D-D83D7FC595B8}" presName="aSpace" presStyleCnt="0"/>
      <dgm:spPr/>
    </dgm:pt>
    <dgm:pt modelId="{FEA4D521-79FB-4505-9820-04427E6DF99C}" type="pres">
      <dgm:prSet presAssocID="{97F50315-2AD0-494E-94F3-67B2FD3B0CA7}" presName="compNode" presStyleCnt="0"/>
      <dgm:spPr/>
    </dgm:pt>
    <dgm:pt modelId="{F921FBC7-2921-4220-BB0C-D2A32AD51A23}" type="pres">
      <dgm:prSet presAssocID="{97F50315-2AD0-494E-94F3-67B2FD3B0CA7}" presName="aNode" presStyleLbl="bgShp" presStyleIdx="1" presStyleCnt="3" custScaleX="117724" custLinFactNeighborX="347"/>
      <dgm:spPr/>
      <dgm:t>
        <a:bodyPr/>
        <a:lstStyle/>
        <a:p>
          <a:endParaRPr lang="ru-RU"/>
        </a:p>
      </dgm:t>
    </dgm:pt>
    <dgm:pt modelId="{3922B9ED-5835-486D-AF7F-28B3CF60B193}" type="pres">
      <dgm:prSet presAssocID="{97F50315-2AD0-494E-94F3-67B2FD3B0CA7}" presName="textNode" presStyleLbl="bgShp" presStyleIdx="1" presStyleCnt="3"/>
      <dgm:spPr/>
      <dgm:t>
        <a:bodyPr/>
        <a:lstStyle/>
        <a:p>
          <a:endParaRPr lang="ru-RU"/>
        </a:p>
      </dgm:t>
    </dgm:pt>
    <dgm:pt modelId="{D2C6FF83-CCD8-45D8-B6B7-656C19A868AB}" type="pres">
      <dgm:prSet presAssocID="{97F50315-2AD0-494E-94F3-67B2FD3B0CA7}" presName="compChildNode" presStyleCnt="0"/>
      <dgm:spPr/>
    </dgm:pt>
    <dgm:pt modelId="{E4E476B0-8BD2-4F59-AD2A-4D2B329F04B1}" type="pres">
      <dgm:prSet presAssocID="{97F50315-2AD0-494E-94F3-67B2FD3B0CA7}" presName="theInnerList" presStyleCnt="0"/>
      <dgm:spPr/>
    </dgm:pt>
    <dgm:pt modelId="{39BEF785-E5BF-4E20-BD97-04558401D980}" type="pres">
      <dgm:prSet presAssocID="{0853D41B-4509-4482-BDA3-671E9642EE88}" presName="childNode" presStyleLbl="node1" presStyleIdx="2" presStyleCnt="7" custScaleX="53693" custScaleY="98002" custLinFactY="100000" custLinFactNeighborX="-28635" custLinFactNeighborY="192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1521B-3DA8-40EB-B48C-916A0D5A7CB0}" type="pres">
      <dgm:prSet presAssocID="{0853D41B-4509-4482-BDA3-671E9642EE88}" presName="aSpace2" presStyleCnt="0"/>
      <dgm:spPr/>
    </dgm:pt>
    <dgm:pt modelId="{682664FA-5C4C-41C5-AFBC-7F1CCEB6FFAC}" type="pres">
      <dgm:prSet presAssocID="{A6D6146F-CE0D-4206-8E4C-05B287ED7ADC}" presName="childNode" presStyleLbl="node1" presStyleIdx="3" presStyleCnt="7" custScaleX="54107" custScaleY="97943" custLinFactNeighborX="31180" custLinFactNeighborY="97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87C1E-C793-48A2-ADE1-B479D9461174}" type="pres">
      <dgm:prSet presAssocID="{97F50315-2AD0-494E-94F3-67B2FD3B0CA7}" presName="aSpace" presStyleCnt="0"/>
      <dgm:spPr/>
    </dgm:pt>
    <dgm:pt modelId="{CBA34B92-82FA-47D9-93D4-C65CAFC567BB}" type="pres">
      <dgm:prSet presAssocID="{BA344652-9FEA-4A86-AAC2-BE17793A49C8}" presName="compNode" presStyleCnt="0"/>
      <dgm:spPr/>
    </dgm:pt>
    <dgm:pt modelId="{65153447-0BFC-4F26-A9E7-59807FE0DBEF}" type="pres">
      <dgm:prSet presAssocID="{BA344652-9FEA-4A86-AAC2-BE17793A49C8}" presName="aNode" presStyleLbl="bgShp" presStyleIdx="2" presStyleCnt="3" custScaleX="77762" custLinFactNeighborX="-3349" custLinFactNeighborY="1333"/>
      <dgm:spPr/>
      <dgm:t>
        <a:bodyPr/>
        <a:lstStyle/>
        <a:p>
          <a:endParaRPr lang="ru-RU"/>
        </a:p>
      </dgm:t>
    </dgm:pt>
    <dgm:pt modelId="{FE3755B8-8713-4C3E-B3C0-EDEA70D799A7}" type="pres">
      <dgm:prSet presAssocID="{BA344652-9FEA-4A86-AAC2-BE17793A49C8}" presName="textNode" presStyleLbl="bgShp" presStyleIdx="2" presStyleCnt="3"/>
      <dgm:spPr/>
      <dgm:t>
        <a:bodyPr/>
        <a:lstStyle/>
        <a:p>
          <a:endParaRPr lang="ru-RU"/>
        </a:p>
      </dgm:t>
    </dgm:pt>
    <dgm:pt modelId="{77BFC830-6F15-431D-A1B9-EED3914B57E4}" type="pres">
      <dgm:prSet presAssocID="{BA344652-9FEA-4A86-AAC2-BE17793A49C8}" presName="compChildNode" presStyleCnt="0"/>
      <dgm:spPr/>
    </dgm:pt>
    <dgm:pt modelId="{01624561-FCD7-43E6-8E8E-DBC3FB771CD5}" type="pres">
      <dgm:prSet presAssocID="{BA344652-9FEA-4A86-AAC2-BE17793A49C8}" presName="theInnerList" presStyleCnt="0"/>
      <dgm:spPr/>
    </dgm:pt>
    <dgm:pt modelId="{EB63FA3F-C545-4FAF-969B-6109A2A165A9}" type="pres">
      <dgm:prSet presAssocID="{20F3B2A5-C185-4E75-BF82-3CEAA81776EA}" presName="childNode" presStyleLbl="node1" presStyleIdx="4" presStyleCnt="7" custScaleX="59340" custScaleY="1786195" custLinFactY="-519118" custLinFactNeighborX="-856" custLinFactNeighborY="-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BE803-2C9B-4BB5-8BB9-85B7F50882B2}" type="pres">
      <dgm:prSet presAssocID="{20F3B2A5-C185-4E75-BF82-3CEAA81776EA}" presName="aSpace2" presStyleCnt="0"/>
      <dgm:spPr/>
    </dgm:pt>
    <dgm:pt modelId="{16783E37-8ACE-4EC5-B2D8-79E62B628C9C}" type="pres">
      <dgm:prSet presAssocID="{42C91320-F95A-4EFF-A293-9584F94E5506}" presName="childNode" presStyleLbl="node1" presStyleIdx="5" presStyleCnt="7" custFlipHor="1" custScaleX="94460" custScaleY="2000000" custLinFactY="1700000" custLinFactNeighborX="-3604" custLinFactNeighborY="1759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10AD0-965C-4DF2-BADE-73A4E4A3CFEA}" type="pres">
      <dgm:prSet presAssocID="{42C91320-F95A-4EFF-A293-9584F94E5506}" presName="aSpace2" presStyleCnt="0"/>
      <dgm:spPr/>
    </dgm:pt>
    <dgm:pt modelId="{506B006C-2AD2-45A7-B09C-DD2C898623C9}" type="pres">
      <dgm:prSet presAssocID="{7E2164F9-B031-48C6-B158-B19097BAFF1E}" presName="childNode" presStyleLbl="node1" presStyleIdx="6" presStyleCnt="7" custScaleX="89362" custScaleY="2000000" custLinFactY="-2028829" custLinFactNeighborX="-864" custLinFactNeighborY="-2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B0C517-4553-4482-999D-66974032F7D2}" srcId="{BA344652-9FEA-4A86-AAC2-BE17793A49C8}" destId="{7E2164F9-B031-48C6-B158-B19097BAFF1E}" srcOrd="2" destOrd="0" parTransId="{41E47618-E43C-442A-9982-9D84DCF26A2C}" sibTransId="{2691470E-1264-4E8C-8CC4-2016D47B7106}"/>
    <dgm:cxn modelId="{B80776D4-EF6C-477D-B783-AB0F1616E7E8}" type="presOf" srcId="{97F50315-2AD0-494E-94F3-67B2FD3B0CA7}" destId="{3922B9ED-5835-486D-AF7F-28B3CF60B193}" srcOrd="1" destOrd="0" presId="urn:microsoft.com/office/officeart/2005/8/layout/lProcess2"/>
    <dgm:cxn modelId="{58209DC6-67D7-4293-92EC-9DF6E10E987D}" type="presOf" srcId="{9DB39DCF-8DCF-47D7-82B1-C254094B2A60}" destId="{9660E863-9E61-4707-AE3D-08928EF49EA5}" srcOrd="0" destOrd="0" presId="urn:microsoft.com/office/officeart/2005/8/layout/lProcess2"/>
    <dgm:cxn modelId="{6BA38FAC-DC5D-4593-8489-F615F6536E0E}" srcId="{28D12644-5E27-4F2D-9DB9-656B0E26F9B2}" destId="{97F50315-2AD0-494E-94F3-67B2FD3B0CA7}" srcOrd="1" destOrd="0" parTransId="{EA7D4B1E-72F6-4800-B5A6-998EBFB1754F}" sibTransId="{55D9224C-C3B7-440D-994C-4030B428D3E1}"/>
    <dgm:cxn modelId="{7B02F67F-3ED3-402F-B434-BE20A589FB19}" type="presOf" srcId="{62D6016D-BF78-49A8-961D-D83D7FC595B8}" destId="{FD9A5BA2-7BFB-4D14-AD4A-A0DD4A56C360}" srcOrd="0" destOrd="0" presId="urn:microsoft.com/office/officeart/2005/8/layout/lProcess2"/>
    <dgm:cxn modelId="{3ECEA6AF-8C66-44A1-AB73-F341C579112D}" srcId="{28D12644-5E27-4F2D-9DB9-656B0E26F9B2}" destId="{BA344652-9FEA-4A86-AAC2-BE17793A49C8}" srcOrd="2" destOrd="0" parTransId="{F56CA846-A336-4C79-81FE-96F9D0EC1C88}" sibTransId="{89FCF5DE-2691-46EF-8F73-3ABAC992B088}"/>
    <dgm:cxn modelId="{4007789F-18C3-4101-A036-4DAEC5A50EBF}" type="presOf" srcId="{7E2164F9-B031-48C6-B158-B19097BAFF1E}" destId="{506B006C-2AD2-45A7-B09C-DD2C898623C9}" srcOrd="0" destOrd="0" presId="urn:microsoft.com/office/officeart/2005/8/layout/lProcess2"/>
    <dgm:cxn modelId="{AF527F54-B4C5-447E-9C4E-300798150E17}" type="presOf" srcId="{97F50315-2AD0-494E-94F3-67B2FD3B0CA7}" destId="{F921FBC7-2921-4220-BB0C-D2A32AD51A23}" srcOrd="0" destOrd="0" presId="urn:microsoft.com/office/officeart/2005/8/layout/lProcess2"/>
    <dgm:cxn modelId="{158B81EF-5633-4B46-B16E-BA87E8E78587}" type="presOf" srcId="{42C91320-F95A-4EFF-A293-9584F94E5506}" destId="{16783E37-8ACE-4EC5-B2D8-79E62B628C9C}" srcOrd="0" destOrd="0" presId="urn:microsoft.com/office/officeart/2005/8/layout/lProcess2"/>
    <dgm:cxn modelId="{40972216-B881-43AC-8959-2933621358B9}" srcId="{97F50315-2AD0-494E-94F3-67B2FD3B0CA7}" destId="{A6D6146F-CE0D-4206-8E4C-05B287ED7ADC}" srcOrd="1" destOrd="0" parTransId="{551CB0EC-AC07-4521-93AF-3E9A9857815C}" sibTransId="{A2D0EAA7-731D-4150-93CB-06F1B7BB3AE8}"/>
    <dgm:cxn modelId="{E3A55B03-29F0-4EC5-B6EC-583C0E12D4BD}" type="presOf" srcId="{A6D6146F-CE0D-4206-8E4C-05B287ED7ADC}" destId="{682664FA-5C4C-41C5-AFBC-7F1CCEB6FFAC}" srcOrd="0" destOrd="0" presId="urn:microsoft.com/office/officeart/2005/8/layout/lProcess2"/>
    <dgm:cxn modelId="{81F5EFDB-B8AB-4F2D-AE64-DD31BB710EF2}" type="presOf" srcId="{20F3B2A5-C185-4E75-BF82-3CEAA81776EA}" destId="{EB63FA3F-C545-4FAF-969B-6109A2A165A9}" srcOrd="0" destOrd="0" presId="urn:microsoft.com/office/officeart/2005/8/layout/lProcess2"/>
    <dgm:cxn modelId="{AA52EF22-2881-4E4A-A7A5-7F5E1BB353FF}" type="presOf" srcId="{24FE0354-368C-4A34-BDC5-825705E90F57}" destId="{84A804CC-24FE-42A7-9A5A-D9AFA8DDF16C}" srcOrd="0" destOrd="0" presId="urn:microsoft.com/office/officeart/2005/8/layout/lProcess2"/>
    <dgm:cxn modelId="{A2741076-31A2-43F2-BE64-7EADDB43BF0C}" type="presOf" srcId="{0853D41B-4509-4482-BDA3-671E9642EE88}" destId="{39BEF785-E5BF-4E20-BD97-04558401D980}" srcOrd="0" destOrd="0" presId="urn:microsoft.com/office/officeart/2005/8/layout/lProcess2"/>
    <dgm:cxn modelId="{0D3405C5-92C4-4439-8FAA-B1A701AC9D5B}" srcId="{28D12644-5E27-4F2D-9DB9-656B0E26F9B2}" destId="{62D6016D-BF78-49A8-961D-D83D7FC595B8}" srcOrd="0" destOrd="0" parTransId="{52EB97DA-1853-41BB-B731-8707004F5921}" sibTransId="{30295978-6DD7-4467-AE43-96DB916D2C04}"/>
    <dgm:cxn modelId="{26C66BF3-ECCB-4779-B3C4-BE44F6A570EF}" srcId="{62D6016D-BF78-49A8-961D-D83D7FC595B8}" destId="{9DB39DCF-8DCF-47D7-82B1-C254094B2A60}" srcOrd="1" destOrd="0" parTransId="{3FE47827-33D7-4348-8286-5231CADC8068}" sibTransId="{27E380AA-A2BE-4F37-8C18-5802731CAD7F}"/>
    <dgm:cxn modelId="{C08A728A-4E75-4F97-A10D-AF14BC477C2A}" type="presOf" srcId="{BA344652-9FEA-4A86-AAC2-BE17793A49C8}" destId="{65153447-0BFC-4F26-A9E7-59807FE0DBEF}" srcOrd="0" destOrd="0" presId="urn:microsoft.com/office/officeart/2005/8/layout/lProcess2"/>
    <dgm:cxn modelId="{BE3CD3E2-6973-4F4E-82A0-12FADD876994}" type="presOf" srcId="{BA344652-9FEA-4A86-AAC2-BE17793A49C8}" destId="{FE3755B8-8713-4C3E-B3C0-EDEA70D799A7}" srcOrd="1" destOrd="0" presId="urn:microsoft.com/office/officeart/2005/8/layout/lProcess2"/>
    <dgm:cxn modelId="{C3EF6362-75B7-4241-B1D4-C042F38E9AC8}" srcId="{BA344652-9FEA-4A86-AAC2-BE17793A49C8}" destId="{20F3B2A5-C185-4E75-BF82-3CEAA81776EA}" srcOrd="0" destOrd="0" parTransId="{E3C7B96E-D548-4FD8-9A8D-C7442C312259}" sibTransId="{661237C0-1619-4BE3-94AF-ECD161044308}"/>
    <dgm:cxn modelId="{C5AB68B8-29A0-4935-BFAE-A31619B372F5}" srcId="{62D6016D-BF78-49A8-961D-D83D7FC595B8}" destId="{24FE0354-368C-4A34-BDC5-825705E90F57}" srcOrd="0" destOrd="0" parTransId="{F840CA3B-4100-499B-A258-7D960092516B}" sibTransId="{EE03CE88-A5D6-4F3A-882F-7A555BD0DE57}"/>
    <dgm:cxn modelId="{D83C777F-D13A-4127-9B57-C80A5D4532E4}" type="presOf" srcId="{62D6016D-BF78-49A8-961D-D83D7FC595B8}" destId="{C24C769C-9317-47F1-8872-52F8D0FF59DE}" srcOrd="1" destOrd="0" presId="urn:microsoft.com/office/officeart/2005/8/layout/lProcess2"/>
    <dgm:cxn modelId="{55A6D6C7-842A-4B86-A3E5-9055EE67738D}" srcId="{97F50315-2AD0-494E-94F3-67B2FD3B0CA7}" destId="{0853D41B-4509-4482-BDA3-671E9642EE88}" srcOrd="0" destOrd="0" parTransId="{A6B0845C-8A62-4070-8CDD-365068D2AC28}" sibTransId="{1A3C2D9A-1DA3-4EF9-BF69-208038052D48}"/>
    <dgm:cxn modelId="{B2ED3062-F75B-4ADE-AF7B-098706389D98}" type="presOf" srcId="{28D12644-5E27-4F2D-9DB9-656B0E26F9B2}" destId="{E6F5C30C-98DB-41B9-B15A-742A035FF3A9}" srcOrd="0" destOrd="0" presId="urn:microsoft.com/office/officeart/2005/8/layout/lProcess2"/>
    <dgm:cxn modelId="{2935BC16-EB3A-42BC-9C45-6704EB52878E}" srcId="{BA344652-9FEA-4A86-AAC2-BE17793A49C8}" destId="{42C91320-F95A-4EFF-A293-9584F94E5506}" srcOrd="1" destOrd="0" parTransId="{DA0FE5A7-1512-4400-9AAF-CE9DD31833BA}" sibTransId="{8C074A67-935A-4617-A81A-FE6559EABDFE}"/>
    <dgm:cxn modelId="{BE85F2DB-3EF2-4746-AFFA-2F7DE9419CCD}" type="presParOf" srcId="{E6F5C30C-98DB-41B9-B15A-742A035FF3A9}" destId="{38E2294C-9521-465A-BC3D-237ED31D7966}" srcOrd="0" destOrd="0" presId="urn:microsoft.com/office/officeart/2005/8/layout/lProcess2"/>
    <dgm:cxn modelId="{06710059-0F23-4B08-8230-5765E1D02B61}" type="presParOf" srcId="{38E2294C-9521-465A-BC3D-237ED31D7966}" destId="{FD9A5BA2-7BFB-4D14-AD4A-A0DD4A56C360}" srcOrd="0" destOrd="0" presId="urn:microsoft.com/office/officeart/2005/8/layout/lProcess2"/>
    <dgm:cxn modelId="{292198DA-7468-4097-8570-119E5AC915BA}" type="presParOf" srcId="{38E2294C-9521-465A-BC3D-237ED31D7966}" destId="{C24C769C-9317-47F1-8872-52F8D0FF59DE}" srcOrd="1" destOrd="0" presId="urn:microsoft.com/office/officeart/2005/8/layout/lProcess2"/>
    <dgm:cxn modelId="{A2CC6063-0697-42A6-AB2D-62B6E2D44A21}" type="presParOf" srcId="{38E2294C-9521-465A-BC3D-237ED31D7966}" destId="{8EF22930-2338-4BC9-8E37-37548B979FBA}" srcOrd="2" destOrd="0" presId="urn:microsoft.com/office/officeart/2005/8/layout/lProcess2"/>
    <dgm:cxn modelId="{3C9941F1-24EB-4B62-B656-17BE66ABE678}" type="presParOf" srcId="{8EF22930-2338-4BC9-8E37-37548B979FBA}" destId="{852AD5F5-6A12-4683-85B1-125A2914D83E}" srcOrd="0" destOrd="0" presId="urn:microsoft.com/office/officeart/2005/8/layout/lProcess2"/>
    <dgm:cxn modelId="{D8BD45D6-7718-4314-807B-EA849FF403EE}" type="presParOf" srcId="{852AD5F5-6A12-4683-85B1-125A2914D83E}" destId="{84A804CC-24FE-42A7-9A5A-D9AFA8DDF16C}" srcOrd="0" destOrd="0" presId="urn:microsoft.com/office/officeart/2005/8/layout/lProcess2"/>
    <dgm:cxn modelId="{9120A5D0-D8DB-42BC-BE48-D7D9DDF586AA}" type="presParOf" srcId="{852AD5F5-6A12-4683-85B1-125A2914D83E}" destId="{891AA2AE-0372-4FC8-B4F9-4E8F9546CF00}" srcOrd="1" destOrd="0" presId="urn:microsoft.com/office/officeart/2005/8/layout/lProcess2"/>
    <dgm:cxn modelId="{BD294093-86FD-42F1-827B-B8EB9120CBAC}" type="presParOf" srcId="{852AD5F5-6A12-4683-85B1-125A2914D83E}" destId="{9660E863-9E61-4707-AE3D-08928EF49EA5}" srcOrd="2" destOrd="0" presId="urn:microsoft.com/office/officeart/2005/8/layout/lProcess2"/>
    <dgm:cxn modelId="{F966E9A6-0FD5-4A8D-B8B5-8CDC2ECD215E}" type="presParOf" srcId="{E6F5C30C-98DB-41B9-B15A-742A035FF3A9}" destId="{883950CE-C023-4DB4-88E3-57D7EF7A724A}" srcOrd="1" destOrd="0" presId="urn:microsoft.com/office/officeart/2005/8/layout/lProcess2"/>
    <dgm:cxn modelId="{75D20877-FF5F-44EA-B86B-94C675900CB5}" type="presParOf" srcId="{E6F5C30C-98DB-41B9-B15A-742A035FF3A9}" destId="{FEA4D521-79FB-4505-9820-04427E6DF99C}" srcOrd="2" destOrd="0" presId="urn:microsoft.com/office/officeart/2005/8/layout/lProcess2"/>
    <dgm:cxn modelId="{E4C888A6-33A8-466E-8CE8-3EF4C308E596}" type="presParOf" srcId="{FEA4D521-79FB-4505-9820-04427E6DF99C}" destId="{F921FBC7-2921-4220-BB0C-D2A32AD51A23}" srcOrd="0" destOrd="0" presId="urn:microsoft.com/office/officeart/2005/8/layout/lProcess2"/>
    <dgm:cxn modelId="{7C9DD340-B568-4B12-A80B-3A2F5CDDD3B4}" type="presParOf" srcId="{FEA4D521-79FB-4505-9820-04427E6DF99C}" destId="{3922B9ED-5835-486D-AF7F-28B3CF60B193}" srcOrd="1" destOrd="0" presId="urn:microsoft.com/office/officeart/2005/8/layout/lProcess2"/>
    <dgm:cxn modelId="{19BA71BA-A6C7-4B4A-9547-812196EEC412}" type="presParOf" srcId="{FEA4D521-79FB-4505-9820-04427E6DF99C}" destId="{D2C6FF83-CCD8-45D8-B6B7-656C19A868AB}" srcOrd="2" destOrd="0" presId="urn:microsoft.com/office/officeart/2005/8/layout/lProcess2"/>
    <dgm:cxn modelId="{751DA35B-E1B6-417C-9F0C-BCA254C1CAFD}" type="presParOf" srcId="{D2C6FF83-CCD8-45D8-B6B7-656C19A868AB}" destId="{E4E476B0-8BD2-4F59-AD2A-4D2B329F04B1}" srcOrd="0" destOrd="0" presId="urn:microsoft.com/office/officeart/2005/8/layout/lProcess2"/>
    <dgm:cxn modelId="{602E428B-775B-4FE9-ACA6-49D62427ABB1}" type="presParOf" srcId="{E4E476B0-8BD2-4F59-AD2A-4D2B329F04B1}" destId="{39BEF785-E5BF-4E20-BD97-04558401D980}" srcOrd="0" destOrd="0" presId="urn:microsoft.com/office/officeart/2005/8/layout/lProcess2"/>
    <dgm:cxn modelId="{E386FD09-9879-490B-8E75-B9EDFAA1D99C}" type="presParOf" srcId="{E4E476B0-8BD2-4F59-AD2A-4D2B329F04B1}" destId="{1B21521B-3DA8-40EB-B48C-916A0D5A7CB0}" srcOrd="1" destOrd="0" presId="urn:microsoft.com/office/officeart/2005/8/layout/lProcess2"/>
    <dgm:cxn modelId="{425A42A4-F227-4D43-85C0-CBFD350FE626}" type="presParOf" srcId="{E4E476B0-8BD2-4F59-AD2A-4D2B329F04B1}" destId="{682664FA-5C4C-41C5-AFBC-7F1CCEB6FFAC}" srcOrd="2" destOrd="0" presId="urn:microsoft.com/office/officeart/2005/8/layout/lProcess2"/>
    <dgm:cxn modelId="{AFD613AC-31D5-4DE1-B817-03C6171061B1}" type="presParOf" srcId="{E6F5C30C-98DB-41B9-B15A-742A035FF3A9}" destId="{5DF87C1E-C793-48A2-ADE1-B479D9461174}" srcOrd="3" destOrd="0" presId="urn:microsoft.com/office/officeart/2005/8/layout/lProcess2"/>
    <dgm:cxn modelId="{61E5BA2C-5F8B-4DC9-8C27-3F17E2C02D84}" type="presParOf" srcId="{E6F5C30C-98DB-41B9-B15A-742A035FF3A9}" destId="{CBA34B92-82FA-47D9-93D4-C65CAFC567BB}" srcOrd="4" destOrd="0" presId="urn:microsoft.com/office/officeart/2005/8/layout/lProcess2"/>
    <dgm:cxn modelId="{4588940C-4A91-470E-8A57-4441EA71F17A}" type="presParOf" srcId="{CBA34B92-82FA-47D9-93D4-C65CAFC567BB}" destId="{65153447-0BFC-4F26-A9E7-59807FE0DBEF}" srcOrd="0" destOrd="0" presId="urn:microsoft.com/office/officeart/2005/8/layout/lProcess2"/>
    <dgm:cxn modelId="{DC48FEFC-06F2-4311-9764-4294B6B72F47}" type="presParOf" srcId="{CBA34B92-82FA-47D9-93D4-C65CAFC567BB}" destId="{FE3755B8-8713-4C3E-B3C0-EDEA70D799A7}" srcOrd="1" destOrd="0" presId="urn:microsoft.com/office/officeart/2005/8/layout/lProcess2"/>
    <dgm:cxn modelId="{C7BE0E0A-EAE6-4830-BE61-5077E5C3C82D}" type="presParOf" srcId="{CBA34B92-82FA-47D9-93D4-C65CAFC567BB}" destId="{77BFC830-6F15-431D-A1B9-EED3914B57E4}" srcOrd="2" destOrd="0" presId="urn:microsoft.com/office/officeart/2005/8/layout/lProcess2"/>
    <dgm:cxn modelId="{2ABEDF92-6F11-467B-81C0-42D50799B425}" type="presParOf" srcId="{77BFC830-6F15-431D-A1B9-EED3914B57E4}" destId="{01624561-FCD7-43E6-8E8E-DBC3FB771CD5}" srcOrd="0" destOrd="0" presId="urn:microsoft.com/office/officeart/2005/8/layout/lProcess2"/>
    <dgm:cxn modelId="{EE95586C-FB8B-42F6-9663-C6A98B099728}" type="presParOf" srcId="{01624561-FCD7-43E6-8E8E-DBC3FB771CD5}" destId="{EB63FA3F-C545-4FAF-969B-6109A2A165A9}" srcOrd="0" destOrd="0" presId="urn:microsoft.com/office/officeart/2005/8/layout/lProcess2"/>
    <dgm:cxn modelId="{82ABAE30-72C4-4138-B465-7B079B41F5D4}" type="presParOf" srcId="{01624561-FCD7-43E6-8E8E-DBC3FB771CD5}" destId="{2C3BE803-2C9B-4BB5-8BB9-85B7F50882B2}" srcOrd="1" destOrd="0" presId="urn:microsoft.com/office/officeart/2005/8/layout/lProcess2"/>
    <dgm:cxn modelId="{E6A9BEEA-9B74-4FB4-A017-B082411574E1}" type="presParOf" srcId="{01624561-FCD7-43E6-8E8E-DBC3FB771CD5}" destId="{16783E37-8ACE-4EC5-B2D8-79E62B628C9C}" srcOrd="2" destOrd="0" presId="urn:microsoft.com/office/officeart/2005/8/layout/lProcess2"/>
    <dgm:cxn modelId="{7F578A5A-9C7E-4E93-95CE-0D097F71D8C2}" type="presParOf" srcId="{01624561-FCD7-43E6-8E8E-DBC3FB771CD5}" destId="{3D010AD0-965C-4DF2-BADE-73A4E4A3CFEA}" srcOrd="3" destOrd="0" presId="urn:microsoft.com/office/officeart/2005/8/layout/lProcess2"/>
    <dgm:cxn modelId="{C901E4A7-BAB6-4B6F-95E9-0CC8AFC2A60C}" type="presParOf" srcId="{01624561-FCD7-43E6-8E8E-DBC3FB771CD5}" destId="{506B006C-2AD2-45A7-B09C-DD2C898623C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A07D7-DD65-4C24-888C-D02B9DC20DBC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1E9FE72-F690-4205-9BB7-00406E9EF235}">
      <dgm:prSet phldrT="[Текст]"/>
      <dgm:spPr/>
      <dgm:t>
        <a:bodyPr/>
        <a:lstStyle/>
        <a:p>
          <a:pPr algn="ctr"/>
          <a:r>
            <a:rPr lang="ru-RU" dirty="0" smtClean="0">
              <a:latin typeface="Segoe UI" pitchFamily="34" charset="0"/>
              <a:cs typeface="Segoe UI" pitchFamily="34" charset="0"/>
            </a:rPr>
            <a:t>Обеспечение доступа к социальным услугам и поддержка семей с детьми, находящихся в трудной жизненной ситуации и социально опасном положении</a:t>
          </a:r>
          <a:endParaRPr lang="ru-RU" dirty="0">
            <a:latin typeface="Segoe UI" pitchFamily="34" charset="0"/>
            <a:cs typeface="Segoe UI" pitchFamily="34" charset="0"/>
          </a:endParaRPr>
        </a:p>
      </dgm:t>
    </dgm:pt>
    <dgm:pt modelId="{308E601A-D100-4A65-8EB1-5DD4A7369DBF}" type="parTrans" cxnId="{9CE68145-4B50-4A29-84C2-D3534E67E941}">
      <dgm:prSet/>
      <dgm:spPr/>
      <dgm:t>
        <a:bodyPr/>
        <a:lstStyle/>
        <a:p>
          <a:endParaRPr lang="ru-RU"/>
        </a:p>
      </dgm:t>
    </dgm:pt>
    <dgm:pt modelId="{3922648E-8EF9-459F-8D7A-7249469AABF4}" type="sibTrans" cxnId="{9CE68145-4B50-4A29-84C2-D3534E67E941}">
      <dgm:prSet/>
      <dgm:spPr/>
      <dgm:t>
        <a:bodyPr/>
        <a:lstStyle/>
        <a:p>
          <a:endParaRPr lang="ru-RU"/>
        </a:p>
      </dgm:t>
    </dgm:pt>
    <dgm:pt modelId="{AE63EB64-05F4-46BF-8D89-EBA04D56B2C0}">
      <dgm:prSet phldrT="[Текст]"/>
      <dgm:spPr/>
      <dgm:t>
        <a:bodyPr/>
        <a:lstStyle/>
        <a:p>
          <a:pPr algn="ctr"/>
          <a:r>
            <a:rPr lang="ru-RU" dirty="0" smtClean="0">
              <a:latin typeface="Segoe UI" pitchFamily="34" charset="0"/>
              <a:cs typeface="Segoe UI" pitchFamily="34" charset="0"/>
            </a:rPr>
            <a:t>Создание системы защиты прав и интересов детей и дружественного к ребенку правосудия</a:t>
          </a:r>
          <a:endParaRPr lang="ru-RU" dirty="0">
            <a:latin typeface="Segoe UI" pitchFamily="34" charset="0"/>
            <a:cs typeface="Segoe UI" pitchFamily="34" charset="0"/>
          </a:endParaRPr>
        </a:p>
      </dgm:t>
    </dgm:pt>
    <dgm:pt modelId="{9651DFF1-276B-4B61-A7F6-C3315900D2E1}" type="parTrans" cxnId="{6E658C93-8590-45EB-B5B6-F6D3AFF85E56}">
      <dgm:prSet/>
      <dgm:spPr/>
      <dgm:t>
        <a:bodyPr/>
        <a:lstStyle/>
        <a:p>
          <a:endParaRPr lang="ru-RU"/>
        </a:p>
      </dgm:t>
    </dgm:pt>
    <dgm:pt modelId="{964569B2-7717-4D83-A3D9-FADE533D0A61}" type="sibTrans" cxnId="{6E658C93-8590-45EB-B5B6-F6D3AFF85E56}">
      <dgm:prSet/>
      <dgm:spPr/>
      <dgm:t>
        <a:bodyPr/>
        <a:lstStyle/>
        <a:p>
          <a:endParaRPr lang="ru-RU"/>
        </a:p>
      </dgm:t>
    </dgm:pt>
    <dgm:pt modelId="{0C557A4B-2E9A-430A-B690-A1961A83141D}">
      <dgm:prSet phldrT="[Текст]"/>
      <dgm:spPr/>
      <dgm:t>
        <a:bodyPr/>
        <a:lstStyle/>
        <a:p>
          <a:pPr algn="ctr"/>
          <a:r>
            <a:rPr lang="ru-RU" dirty="0" smtClean="0">
              <a:latin typeface="Segoe UI" pitchFamily="34" charset="0"/>
              <a:cs typeface="Segoe UI" pitchFamily="34" charset="0"/>
            </a:rPr>
            <a:t>Создание равных возможностей для детей, нуждающихся в особой заботе государства,                  прежде всего, детей-инвалидов</a:t>
          </a:r>
          <a:endParaRPr lang="ru-RU" dirty="0">
            <a:latin typeface="Segoe UI" pitchFamily="34" charset="0"/>
            <a:cs typeface="Segoe UI" pitchFamily="34" charset="0"/>
          </a:endParaRPr>
        </a:p>
      </dgm:t>
    </dgm:pt>
    <dgm:pt modelId="{1D78323A-1CA9-4008-BAA9-E7F64F16BD9D}" type="sibTrans" cxnId="{16493624-352A-4BF4-85C8-93ABF162BE5B}">
      <dgm:prSet/>
      <dgm:spPr/>
      <dgm:t>
        <a:bodyPr/>
        <a:lstStyle/>
        <a:p>
          <a:endParaRPr lang="ru-RU"/>
        </a:p>
      </dgm:t>
    </dgm:pt>
    <dgm:pt modelId="{FB9788C1-FA5E-4637-BA76-98C3870026FC}" type="parTrans" cxnId="{16493624-352A-4BF4-85C8-93ABF162BE5B}">
      <dgm:prSet/>
      <dgm:spPr/>
      <dgm:t>
        <a:bodyPr/>
        <a:lstStyle/>
        <a:p>
          <a:endParaRPr lang="ru-RU"/>
        </a:p>
      </dgm:t>
    </dgm:pt>
    <dgm:pt modelId="{B73363DA-3DC1-4CA5-BEDF-B684ADFD27F8}" type="pres">
      <dgm:prSet presAssocID="{3A0A07D7-DD65-4C24-888C-D02B9DC20D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B0C40B-65EB-4F18-B0A1-554AFF6EF78F}" type="pres">
      <dgm:prSet presAssocID="{61E9FE72-F690-4205-9BB7-00406E9EF23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3E005-A087-429F-820C-72578C5D2BD5}" type="pres">
      <dgm:prSet presAssocID="{3922648E-8EF9-459F-8D7A-7249469AABF4}" presName="spacer" presStyleCnt="0"/>
      <dgm:spPr/>
      <dgm:t>
        <a:bodyPr/>
        <a:lstStyle/>
        <a:p>
          <a:endParaRPr lang="ru-RU"/>
        </a:p>
      </dgm:t>
    </dgm:pt>
    <dgm:pt modelId="{48E2EAF7-1237-49EE-9493-E2E1C3A0B3AB}" type="pres">
      <dgm:prSet presAssocID="{0C557A4B-2E9A-430A-B690-A1961A8314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DA5FD-F374-44F3-9634-B0CA13EDB745}" type="pres">
      <dgm:prSet presAssocID="{1D78323A-1CA9-4008-BAA9-E7F64F16BD9D}" presName="spacer" presStyleCnt="0"/>
      <dgm:spPr/>
      <dgm:t>
        <a:bodyPr/>
        <a:lstStyle/>
        <a:p>
          <a:endParaRPr lang="ru-RU"/>
        </a:p>
      </dgm:t>
    </dgm:pt>
    <dgm:pt modelId="{372DE21A-85B4-4D90-B572-FA5DC91CDAF9}" type="pres">
      <dgm:prSet presAssocID="{AE63EB64-05F4-46BF-8D89-EBA04D56B2C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DDEB21-802E-4904-8977-BE7D04FAD466}" type="presOf" srcId="{0C557A4B-2E9A-430A-B690-A1961A83141D}" destId="{48E2EAF7-1237-49EE-9493-E2E1C3A0B3AB}" srcOrd="0" destOrd="0" presId="urn:microsoft.com/office/officeart/2005/8/layout/vList2"/>
    <dgm:cxn modelId="{9CE68145-4B50-4A29-84C2-D3534E67E941}" srcId="{3A0A07D7-DD65-4C24-888C-D02B9DC20DBC}" destId="{61E9FE72-F690-4205-9BB7-00406E9EF235}" srcOrd="0" destOrd="0" parTransId="{308E601A-D100-4A65-8EB1-5DD4A7369DBF}" sibTransId="{3922648E-8EF9-459F-8D7A-7249469AABF4}"/>
    <dgm:cxn modelId="{16493624-352A-4BF4-85C8-93ABF162BE5B}" srcId="{3A0A07D7-DD65-4C24-888C-D02B9DC20DBC}" destId="{0C557A4B-2E9A-430A-B690-A1961A83141D}" srcOrd="1" destOrd="0" parTransId="{FB9788C1-FA5E-4637-BA76-98C3870026FC}" sibTransId="{1D78323A-1CA9-4008-BAA9-E7F64F16BD9D}"/>
    <dgm:cxn modelId="{E9DB2B74-4161-44F4-8B19-144D8FFECADD}" type="presOf" srcId="{61E9FE72-F690-4205-9BB7-00406E9EF235}" destId="{E3B0C40B-65EB-4F18-B0A1-554AFF6EF78F}" srcOrd="0" destOrd="0" presId="urn:microsoft.com/office/officeart/2005/8/layout/vList2"/>
    <dgm:cxn modelId="{FA5C0304-DB86-4404-B388-BCBC59B945F9}" type="presOf" srcId="{3A0A07D7-DD65-4C24-888C-D02B9DC20DBC}" destId="{B73363DA-3DC1-4CA5-BEDF-B684ADFD27F8}" srcOrd="0" destOrd="0" presId="urn:microsoft.com/office/officeart/2005/8/layout/vList2"/>
    <dgm:cxn modelId="{E50C1E46-D126-4FCD-8A71-0EC31D6BEC09}" type="presOf" srcId="{AE63EB64-05F4-46BF-8D89-EBA04D56B2C0}" destId="{372DE21A-85B4-4D90-B572-FA5DC91CDAF9}" srcOrd="0" destOrd="0" presId="urn:microsoft.com/office/officeart/2005/8/layout/vList2"/>
    <dgm:cxn modelId="{6E658C93-8590-45EB-B5B6-F6D3AFF85E56}" srcId="{3A0A07D7-DD65-4C24-888C-D02B9DC20DBC}" destId="{AE63EB64-05F4-46BF-8D89-EBA04D56B2C0}" srcOrd="2" destOrd="0" parTransId="{9651DFF1-276B-4B61-A7F6-C3315900D2E1}" sibTransId="{964569B2-7717-4D83-A3D9-FADE533D0A61}"/>
    <dgm:cxn modelId="{C4D266ED-931E-4661-8444-EE95615CDE13}" type="presParOf" srcId="{B73363DA-3DC1-4CA5-BEDF-B684ADFD27F8}" destId="{E3B0C40B-65EB-4F18-B0A1-554AFF6EF78F}" srcOrd="0" destOrd="0" presId="urn:microsoft.com/office/officeart/2005/8/layout/vList2"/>
    <dgm:cxn modelId="{7BE95450-B3E8-4505-B105-5BFF833BC1A5}" type="presParOf" srcId="{B73363DA-3DC1-4CA5-BEDF-B684ADFD27F8}" destId="{6DD3E005-A087-429F-820C-72578C5D2BD5}" srcOrd="1" destOrd="0" presId="urn:microsoft.com/office/officeart/2005/8/layout/vList2"/>
    <dgm:cxn modelId="{CA034BCA-6EC6-451F-B5E0-789AB0B2B4EF}" type="presParOf" srcId="{B73363DA-3DC1-4CA5-BEDF-B684ADFD27F8}" destId="{48E2EAF7-1237-49EE-9493-E2E1C3A0B3AB}" srcOrd="2" destOrd="0" presId="urn:microsoft.com/office/officeart/2005/8/layout/vList2"/>
    <dgm:cxn modelId="{F57C989A-9D93-4E71-9C24-65237070CF05}" type="presParOf" srcId="{B73363DA-3DC1-4CA5-BEDF-B684ADFD27F8}" destId="{AFADA5FD-F374-44F3-9634-B0CA13EDB745}" srcOrd="3" destOrd="0" presId="urn:microsoft.com/office/officeart/2005/8/layout/vList2"/>
    <dgm:cxn modelId="{F081EA14-B208-4535-8066-CF481C885591}" type="presParOf" srcId="{B73363DA-3DC1-4CA5-BEDF-B684ADFD27F8}" destId="{372DE21A-85B4-4D90-B572-FA5DC91CDA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8B1DD2-497C-4A63-B4C1-5EECE365204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370934-FA6D-4945-9AE2-9242E508AB2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Региональный</a:t>
          </a:r>
        </a:p>
        <a:p>
          <a:r>
            <a:rPr lang="ru-RU" sz="1600" b="1" dirty="0" smtClean="0">
              <a:solidFill>
                <a:schemeClr val="tx1"/>
              </a:solidFill>
            </a:rPr>
            <a:t>уровень</a:t>
          </a:r>
          <a:endParaRPr lang="ru-RU" sz="1600" b="1" dirty="0">
            <a:solidFill>
              <a:schemeClr val="tx1"/>
            </a:solidFill>
          </a:endParaRPr>
        </a:p>
      </dgm:t>
    </dgm:pt>
    <dgm:pt modelId="{DC41C0AF-2F6B-442E-81CF-E66344C7A955}" type="parTrans" cxnId="{3436D2FC-CE8D-4979-98E6-590BD2E5C081}">
      <dgm:prSet/>
      <dgm:spPr/>
      <dgm:t>
        <a:bodyPr/>
        <a:lstStyle/>
        <a:p>
          <a:endParaRPr lang="ru-RU"/>
        </a:p>
      </dgm:t>
    </dgm:pt>
    <dgm:pt modelId="{5AF0249F-50E3-435B-93D6-055E4DF8BF60}" type="sibTrans" cxnId="{3436D2FC-CE8D-4979-98E6-590BD2E5C081}">
      <dgm:prSet/>
      <dgm:spPr/>
      <dgm:t>
        <a:bodyPr/>
        <a:lstStyle/>
        <a:p>
          <a:endParaRPr lang="ru-RU"/>
        </a:p>
      </dgm:t>
    </dgm:pt>
    <dgm:pt modelId="{42A6E438-A186-49D7-9DC0-CA1EB1BD5D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Постановления Администраций  муниципальных районов,</a:t>
          </a:r>
          <a:endParaRPr lang="ru-RU" sz="1300" b="1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7A9DA7F1-2B59-4947-929F-A1EE59F93A24}" type="parTrans" cxnId="{B02D6851-B3AD-48AB-8BF0-86726EECAB23}">
      <dgm:prSet/>
      <dgm:spPr/>
      <dgm:t>
        <a:bodyPr/>
        <a:lstStyle/>
        <a:p>
          <a:endParaRPr lang="ru-RU"/>
        </a:p>
      </dgm:t>
    </dgm:pt>
    <dgm:pt modelId="{F37E772F-B6AC-4C2B-ACC1-3F7487F01000}" type="sibTrans" cxnId="{B02D6851-B3AD-48AB-8BF0-86726EECAB23}">
      <dgm:prSet/>
      <dgm:spPr/>
      <dgm:t>
        <a:bodyPr/>
        <a:lstStyle/>
        <a:p>
          <a:endParaRPr lang="ru-RU"/>
        </a:p>
      </dgm:t>
    </dgm:pt>
    <dgm:pt modelId="{938F6FCA-85E7-415F-A2A5-47D3389C6E7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Учреждения социального обслуживания</a:t>
          </a:r>
        </a:p>
        <a:p>
          <a:r>
            <a:rPr lang="ru-RU" sz="1600" b="1" dirty="0" smtClean="0">
              <a:solidFill>
                <a:schemeClr val="tx1"/>
              </a:solidFill>
            </a:rPr>
            <a:t> (22 )</a:t>
          </a:r>
          <a:endParaRPr lang="ru-RU" sz="1600" b="1" dirty="0">
            <a:solidFill>
              <a:schemeClr val="tx1"/>
            </a:solidFill>
          </a:endParaRPr>
        </a:p>
      </dgm:t>
    </dgm:pt>
    <dgm:pt modelId="{5D49953C-0FAE-4583-8CB2-DFA24D286A11}" type="parTrans" cxnId="{53427964-5BBB-4258-90D3-B289E1902785}">
      <dgm:prSet/>
      <dgm:spPr/>
      <dgm:t>
        <a:bodyPr/>
        <a:lstStyle/>
        <a:p>
          <a:endParaRPr lang="ru-RU"/>
        </a:p>
      </dgm:t>
    </dgm:pt>
    <dgm:pt modelId="{B6278780-D842-4B3F-A54A-2AA4FC0E4E32}" type="sibTrans" cxnId="{53427964-5BBB-4258-90D3-B289E1902785}">
      <dgm:prSet/>
      <dgm:spPr/>
      <dgm:t>
        <a:bodyPr/>
        <a:lstStyle/>
        <a:p>
          <a:endParaRPr lang="ru-RU"/>
        </a:p>
      </dgm:t>
    </dgm:pt>
    <dgm:pt modelId="{77387E82-3CF9-41A5-909E-8F763DB8C0E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50 участковых социальных комиссий,</a:t>
          </a:r>
          <a:endParaRPr lang="ru-RU" sz="1300" b="1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32264138-DDF6-44D0-BDFE-64B4014ED1A0}" type="parTrans" cxnId="{480F149C-F6C6-4721-AAD1-535F511FB6A7}">
      <dgm:prSet/>
      <dgm:spPr/>
      <dgm:t>
        <a:bodyPr/>
        <a:lstStyle/>
        <a:p>
          <a:endParaRPr lang="ru-RU"/>
        </a:p>
      </dgm:t>
    </dgm:pt>
    <dgm:pt modelId="{1EA3E04E-1914-4B0A-8803-74D1605BCDBB}" type="sibTrans" cxnId="{480F149C-F6C6-4721-AAD1-535F511FB6A7}">
      <dgm:prSet/>
      <dgm:spPr/>
      <dgm:t>
        <a:bodyPr/>
        <a:lstStyle/>
        <a:p>
          <a:endParaRPr lang="ru-RU"/>
        </a:p>
      </dgm:t>
    </dgm:pt>
    <dgm:pt modelId="{A79740F4-43CB-40F4-974A-DD5A561D25E4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600" b="1" spc="-100" baseline="0" dirty="0" smtClean="0">
              <a:solidFill>
                <a:schemeClr val="tx1"/>
              </a:solidFill>
            </a:rPr>
            <a:t>Муниципальный </a:t>
          </a:r>
          <a:r>
            <a:rPr lang="ru-RU" sz="1600" b="1" dirty="0" smtClean="0">
              <a:solidFill>
                <a:schemeClr val="tx1"/>
              </a:solidFill>
            </a:rPr>
            <a:t>уровень</a:t>
          </a:r>
        </a:p>
        <a:p>
          <a:r>
            <a:rPr lang="ru-RU" sz="1600" b="1" dirty="0" smtClean="0">
              <a:solidFill>
                <a:schemeClr val="tx1"/>
              </a:solidFill>
            </a:rPr>
            <a:t> (22 района)</a:t>
          </a:r>
          <a:endParaRPr lang="ru-RU" sz="1600" b="1" dirty="0">
            <a:solidFill>
              <a:schemeClr val="tx1"/>
            </a:solidFill>
          </a:endParaRPr>
        </a:p>
      </dgm:t>
    </dgm:pt>
    <dgm:pt modelId="{5FEC76E3-AF1E-404A-9E3F-86E0686122F8}" type="parTrans" cxnId="{EA1762B3-9D63-4594-B9E5-442AA38AB362}">
      <dgm:prSet/>
      <dgm:spPr/>
      <dgm:t>
        <a:bodyPr/>
        <a:lstStyle/>
        <a:p>
          <a:endParaRPr lang="ru-RU"/>
        </a:p>
      </dgm:t>
    </dgm:pt>
    <dgm:pt modelId="{F95ECC3D-B49B-456C-858D-CD0C86851ED8}" type="sibTrans" cxnId="{EA1762B3-9D63-4594-B9E5-442AA38AB362}">
      <dgm:prSet/>
      <dgm:spPr/>
      <dgm:t>
        <a:bodyPr/>
        <a:lstStyle/>
        <a:p>
          <a:endParaRPr lang="ru-RU"/>
        </a:p>
      </dgm:t>
    </dgm:pt>
    <dgm:pt modelId="{4943AD62-94A5-4B34-915C-5542A1D4BEAF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Arial Black" pitchFamily="34" charset="0"/>
            </a:rPr>
            <a:t>2 </a:t>
          </a:r>
          <a:r>
            <a:rPr lang="ru-RU" sz="13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постановления Правительства Новгородской  области, </a:t>
          </a:r>
          <a:endParaRPr lang="ru-RU" sz="1300" b="1" dirty="0">
            <a:solidFill>
              <a:schemeClr val="tx1"/>
            </a:solidFill>
          </a:endParaRPr>
        </a:p>
      </dgm:t>
    </dgm:pt>
    <dgm:pt modelId="{2F26CB0F-B7AE-4DEA-AAA4-178F97858E0D}" type="parTrans" cxnId="{F017EB6A-3FF2-431B-982D-3B7B5FA0373A}">
      <dgm:prSet/>
      <dgm:spPr/>
      <dgm:t>
        <a:bodyPr/>
        <a:lstStyle/>
        <a:p>
          <a:endParaRPr lang="ru-RU"/>
        </a:p>
      </dgm:t>
    </dgm:pt>
    <dgm:pt modelId="{00D80575-F290-48D4-A1A3-A1E6A5291E94}" type="sibTrans" cxnId="{F017EB6A-3FF2-431B-982D-3B7B5FA0373A}">
      <dgm:prSet/>
      <dgm:spPr/>
      <dgm:t>
        <a:bodyPr/>
        <a:lstStyle/>
        <a:p>
          <a:endParaRPr lang="ru-RU"/>
        </a:p>
      </dgm:t>
    </dgm:pt>
    <dgm:pt modelId="{4C69CB9A-0CC7-4DEE-AD22-4C8C0A3AD0A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 Межведомственные рабочие группы под председательством заместителей Глав администраций</a:t>
          </a:r>
          <a:endParaRPr lang="ru-RU" sz="1300" b="1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30050877-77DB-484C-87DE-84983EE14560}" type="parTrans" cxnId="{FEC40651-7A46-4991-BD77-4E28C9E13680}">
      <dgm:prSet/>
      <dgm:spPr/>
      <dgm:t>
        <a:bodyPr/>
        <a:lstStyle/>
        <a:p>
          <a:endParaRPr lang="ru-RU"/>
        </a:p>
      </dgm:t>
    </dgm:pt>
    <dgm:pt modelId="{08690AC8-C27D-4BE1-8C3D-E34CA7D7BDDC}" type="sibTrans" cxnId="{FEC40651-7A46-4991-BD77-4E28C9E13680}">
      <dgm:prSet/>
      <dgm:spPr/>
      <dgm:t>
        <a:bodyPr/>
        <a:lstStyle/>
        <a:p>
          <a:endParaRPr lang="ru-RU"/>
        </a:p>
      </dgm:t>
    </dgm:pt>
    <dgm:pt modelId="{5437C108-C0F3-4FA9-B64C-9C2220A8F97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 Соглашения о сотрудничестве, </a:t>
          </a:r>
          <a:endParaRPr lang="ru-RU" sz="1300" b="1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F0E11655-1B8E-4391-B276-BC6E2BBAA45A}" type="parTrans" cxnId="{161B99A7-D2C0-40F3-A905-D864C5950F4C}">
      <dgm:prSet/>
      <dgm:spPr/>
      <dgm:t>
        <a:bodyPr/>
        <a:lstStyle/>
        <a:p>
          <a:endParaRPr lang="ru-RU"/>
        </a:p>
      </dgm:t>
    </dgm:pt>
    <dgm:pt modelId="{D10344BF-EBB4-47BF-AAF9-D21A9D8177E2}" type="sibTrans" cxnId="{161B99A7-D2C0-40F3-A905-D864C5950F4C}">
      <dgm:prSet/>
      <dgm:spPr/>
      <dgm:t>
        <a:bodyPr/>
        <a:lstStyle/>
        <a:p>
          <a:endParaRPr lang="ru-RU"/>
        </a:p>
      </dgm:t>
    </dgm:pt>
    <dgm:pt modelId="{04850DD2-CFFE-4DA5-8593-DB388D2EEC7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банк семей в ПК «Катарсис», </a:t>
          </a:r>
          <a:endParaRPr lang="ru-RU" sz="1300" b="1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19929DE3-1E9D-4267-929A-19BBE6DFD886}" type="parTrans" cxnId="{7A31DD1A-A9EB-4752-B875-844721CFF184}">
      <dgm:prSet/>
      <dgm:spPr/>
      <dgm:t>
        <a:bodyPr/>
        <a:lstStyle/>
        <a:p>
          <a:endParaRPr lang="ru-RU"/>
        </a:p>
      </dgm:t>
    </dgm:pt>
    <dgm:pt modelId="{9D3B385D-624E-40D4-8DA8-87BAA785C8FB}" type="sibTrans" cxnId="{7A31DD1A-A9EB-4752-B875-844721CFF184}">
      <dgm:prSet/>
      <dgm:spPr/>
      <dgm:t>
        <a:bodyPr/>
        <a:lstStyle/>
        <a:p>
          <a:endParaRPr lang="ru-RU"/>
        </a:p>
      </dgm:t>
    </dgm:pt>
    <dgm:pt modelId="{000F9C4A-3AE3-4F97-9796-2FB61A2A1FA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Планы мероприятий по социальному сопровождению, </a:t>
          </a:r>
          <a:endParaRPr lang="ru-RU" sz="1300" b="1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F84A64D5-407C-4525-B00C-C9246D273ECD}" type="parTrans" cxnId="{0D8E2A69-DE8D-41C3-BC7F-AEF974A0546D}">
      <dgm:prSet/>
      <dgm:spPr/>
      <dgm:t>
        <a:bodyPr/>
        <a:lstStyle/>
        <a:p>
          <a:endParaRPr lang="ru-RU"/>
        </a:p>
      </dgm:t>
    </dgm:pt>
    <dgm:pt modelId="{12289EBC-37EC-46B4-974B-C2C53EBED516}" type="sibTrans" cxnId="{0D8E2A69-DE8D-41C3-BC7F-AEF974A0546D}">
      <dgm:prSet/>
      <dgm:spPr/>
      <dgm:t>
        <a:bodyPr/>
        <a:lstStyle/>
        <a:p>
          <a:endParaRPr lang="ru-RU"/>
        </a:p>
      </dgm:t>
    </dgm:pt>
    <dgm:pt modelId="{40B3D5EE-3B25-4A55-9C21-681BF64163F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технологии социальной работы</a:t>
          </a:r>
          <a:endParaRPr lang="ru-RU" sz="1300" b="1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510DE8EE-3D4A-4059-AC8A-9A3BC2C2EE2A}" type="parTrans" cxnId="{02ACC2D0-DC82-4047-BA5C-E61E36886602}">
      <dgm:prSet/>
      <dgm:spPr/>
      <dgm:t>
        <a:bodyPr/>
        <a:lstStyle/>
        <a:p>
          <a:endParaRPr lang="ru-RU"/>
        </a:p>
      </dgm:t>
    </dgm:pt>
    <dgm:pt modelId="{B245E8CE-18F5-4800-8FB9-F8EBA8E0193C}" type="sibTrans" cxnId="{02ACC2D0-DC82-4047-BA5C-E61E36886602}">
      <dgm:prSet/>
      <dgm:spPr/>
      <dgm:t>
        <a:bodyPr/>
        <a:lstStyle/>
        <a:p>
          <a:endParaRPr lang="ru-RU"/>
        </a:p>
      </dgm:t>
    </dgm:pt>
    <dgm:pt modelId="{6FEE5558-BC7D-4106-8371-7C708E25730E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 Black" pitchFamily="34" charset="0"/>
              <a:cs typeface="Segoe UI" pitchFamily="34" charset="0"/>
            </a:rPr>
            <a:t>3</a:t>
          </a:r>
          <a:r>
            <a:rPr lang="ru-RU" sz="13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 приказа департамента, </a:t>
          </a:r>
          <a:endParaRPr lang="ru-RU" sz="1300" b="1" dirty="0">
            <a:solidFill>
              <a:schemeClr val="tx1"/>
            </a:solidFill>
          </a:endParaRPr>
        </a:p>
      </dgm:t>
    </dgm:pt>
    <dgm:pt modelId="{7C88E7DA-3ABA-4AE8-865E-04D52299A41B}" type="parTrans" cxnId="{AD5A9657-A7F6-4BDC-B512-18EB00EA4125}">
      <dgm:prSet/>
      <dgm:spPr/>
      <dgm:t>
        <a:bodyPr/>
        <a:lstStyle/>
        <a:p>
          <a:endParaRPr lang="ru-RU"/>
        </a:p>
      </dgm:t>
    </dgm:pt>
    <dgm:pt modelId="{0FF187B9-17D4-43F3-BDD7-01131B592A3E}" type="sibTrans" cxnId="{AD5A9657-A7F6-4BDC-B512-18EB00EA4125}">
      <dgm:prSet/>
      <dgm:spPr/>
      <dgm:t>
        <a:bodyPr/>
        <a:lstStyle/>
        <a:p>
          <a:endParaRPr lang="ru-RU"/>
        </a:p>
      </dgm:t>
    </dgm:pt>
    <dgm:pt modelId="{A6417EC1-F919-4C04-9C86-62A627586845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определены </a:t>
          </a:r>
          <a:r>
            <a:rPr lang="ru-RU" sz="1300" b="1" dirty="0" smtClean="0">
              <a:solidFill>
                <a:schemeClr val="tx1"/>
              </a:solidFill>
              <a:latin typeface="Arial Black" pitchFamily="34" charset="0"/>
              <a:cs typeface="Segoe UI" pitchFamily="34" charset="0"/>
            </a:rPr>
            <a:t>4</a:t>
          </a:r>
          <a:r>
            <a:rPr lang="ru-RU" sz="13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 ресурсных центра, </a:t>
          </a:r>
          <a:endParaRPr lang="ru-RU" sz="1300" b="1" dirty="0">
            <a:solidFill>
              <a:schemeClr val="tx1"/>
            </a:solidFill>
          </a:endParaRPr>
        </a:p>
      </dgm:t>
    </dgm:pt>
    <dgm:pt modelId="{B96D3571-EF22-44E0-8576-D9645F316372}" type="parTrans" cxnId="{5DD17C3B-C258-49DA-8788-2EEFACFA0ADC}">
      <dgm:prSet/>
      <dgm:spPr/>
      <dgm:t>
        <a:bodyPr/>
        <a:lstStyle/>
        <a:p>
          <a:endParaRPr lang="ru-RU"/>
        </a:p>
      </dgm:t>
    </dgm:pt>
    <dgm:pt modelId="{D917B076-0E7D-494D-B62B-75EF09F4B026}" type="sibTrans" cxnId="{5DD17C3B-C258-49DA-8788-2EEFACFA0ADC}">
      <dgm:prSet/>
      <dgm:spPr/>
      <dgm:t>
        <a:bodyPr/>
        <a:lstStyle/>
        <a:p>
          <a:endParaRPr lang="ru-RU"/>
        </a:p>
      </dgm:t>
    </dgm:pt>
    <dgm:pt modelId="{68430F48-9101-4AB8-B242-903941FD9AF6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обучено 90 специалистов, проведено </a:t>
          </a:r>
          <a:r>
            <a:rPr lang="ru-RU" sz="1300" b="1" dirty="0" smtClean="0">
              <a:solidFill>
                <a:schemeClr val="tx1"/>
              </a:solidFill>
              <a:latin typeface="Arial Black" pitchFamily="34" charset="0"/>
              <a:cs typeface="Segoe UI" pitchFamily="34" charset="0"/>
            </a:rPr>
            <a:t>7</a:t>
          </a:r>
          <a:r>
            <a:rPr lang="ru-RU" sz="13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 семинаров, ПК «Катарсис»</a:t>
          </a:r>
          <a:endParaRPr lang="ru-RU" sz="1300" b="1" dirty="0">
            <a:solidFill>
              <a:schemeClr val="tx1"/>
            </a:solidFill>
          </a:endParaRPr>
        </a:p>
      </dgm:t>
    </dgm:pt>
    <dgm:pt modelId="{DAB58D6F-5DB9-4A7D-8E16-25B1F284DDD0}" type="parTrans" cxnId="{4BEF34E9-1CBF-4970-8EE0-900313841734}">
      <dgm:prSet/>
      <dgm:spPr/>
      <dgm:t>
        <a:bodyPr/>
        <a:lstStyle/>
        <a:p>
          <a:endParaRPr lang="ru-RU"/>
        </a:p>
      </dgm:t>
    </dgm:pt>
    <dgm:pt modelId="{F4BDAB90-5287-4543-903B-B04F33529E04}" type="sibTrans" cxnId="{4BEF34E9-1CBF-4970-8EE0-900313841734}">
      <dgm:prSet/>
      <dgm:spPr/>
      <dgm:t>
        <a:bodyPr/>
        <a:lstStyle/>
        <a:p>
          <a:endParaRPr lang="ru-RU"/>
        </a:p>
      </dgm:t>
    </dgm:pt>
    <dgm:pt modelId="{EB3DE795-D949-41FC-B513-AA11692AA980}" type="pres">
      <dgm:prSet presAssocID="{568B1DD2-497C-4A63-B4C1-5EECE365204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0E7277-7286-4B7E-A968-BAA01290133B}" type="pres">
      <dgm:prSet presAssocID="{65370934-FA6D-4945-9AE2-9242E508AB20}" presName="linNode" presStyleCnt="0"/>
      <dgm:spPr/>
    </dgm:pt>
    <dgm:pt modelId="{A82DB51F-991B-4286-AADD-28A671A65525}" type="pres">
      <dgm:prSet presAssocID="{65370934-FA6D-4945-9AE2-9242E508AB20}" presName="parentShp" presStyleLbl="node1" presStyleIdx="0" presStyleCnt="3" custScaleX="77774" custLinFactNeighborX="-7409" custLinFactNeighborY="4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8B48C-96AA-4B0A-9FB0-88DA1015E7EA}" type="pres">
      <dgm:prSet presAssocID="{65370934-FA6D-4945-9AE2-9242E508AB20}" presName="childShp" presStyleLbl="bgAccFollowNode1" presStyleIdx="0" presStyleCnt="3" custScaleX="128438" custScaleY="126345" custLinFactNeighborX="2095" custLinFactNeighborY="6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AC69C-DD1A-4229-8C40-DA3AF3C4ECF8}" type="pres">
      <dgm:prSet presAssocID="{5AF0249F-50E3-435B-93D6-055E4DF8BF60}" presName="spacing" presStyleCnt="0"/>
      <dgm:spPr/>
    </dgm:pt>
    <dgm:pt modelId="{09BB954C-7A53-45FC-9BC7-4906F78D6742}" type="pres">
      <dgm:prSet presAssocID="{A79740F4-43CB-40F4-974A-DD5A561D25E4}" presName="linNode" presStyleCnt="0"/>
      <dgm:spPr/>
    </dgm:pt>
    <dgm:pt modelId="{583F3522-B9DB-4310-837B-2109962577CD}" type="pres">
      <dgm:prSet presAssocID="{A79740F4-43CB-40F4-974A-DD5A561D25E4}" presName="parentShp" presStyleLbl="node1" presStyleIdx="1" presStyleCnt="3" custScaleX="71059" custLinFactNeighborX="-11427" custLinFactNeighborY="-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4F130-3259-4560-BE31-96EB86F391D5}" type="pres">
      <dgm:prSet presAssocID="{A79740F4-43CB-40F4-974A-DD5A561D25E4}" presName="childShp" presStyleLbl="bgAccFollowNode1" presStyleIdx="1" presStyleCnt="3" custScaleX="116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4CF7F-03C4-4D53-B8BF-1478B6780FBB}" type="pres">
      <dgm:prSet presAssocID="{F95ECC3D-B49B-456C-858D-CD0C86851ED8}" presName="spacing" presStyleCnt="0"/>
      <dgm:spPr/>
    </dgm:pt>
    <dgm:pt modelId="{0B04B8CE-7668-4AFA-983F-D66654B4F733}" type="pres">
      <dgm:prSet presAssocID="{938F6FCA-85E7-415F-A2A5-47D3389C6E75}" presName="linNode" presStyleCnt="0"/>
      <dgm:spPr/>
    </dgm:pt>
    <dgm:pt modelId="{02E00106-5588-4131-93A9-D8B6958EE71E}" type="pres">
      <dgm:prSet presAssocID="{938F6FCA-85E7-415F-A2A5-47D3389C6E75}" presName="parentShp" presStyleLbl="node1" presStyleIdx="2" presStyleCnt="3" custScaleX="85112" custLinFactNeighborX="-8523" custLinFactNeighborY="-2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5FF24-76E1-4E10-A551-B15272A647E0}" type="pres">
      <dgm:prSet presAssocID="{938F6FCA-85E7-415F-A2A5-47D3389C6E75}" presName="childShp" presStyleLbl="bgAccFollowNode1" presStyleIdx="2" presStyleCnt="3" custScaleX="117046" custScaleY="120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17EB6A-3FF2-431B-982D-3B7B5FA0373A}" srcId="{65370934-FA6D-4945-9AE2-9242E508AB20}" destId="{4943AD62-94A5-4B34-915C-5542A1D4BEAF}" srcOrd="0" destOrd="0" parTransId="{2F26CB0F-B7AE-4DEA-AAA4-178F97858E0D}" sibTransId="{00D80575-F290-48D4-A1A3-A1E6A5291E94}"/>
    <dgm:cxn modelId="{7A31DD1A-A9EB-4752-B875-844721CFF184}" srcId="{938F6FCA-85E7-415F-A2A5-47D3389C6E75}" destId="{04850DD2-CFFE-4DA5-8593-DB388D2EEC7F}" srcOrd="2" destOrd="0" parTransId="{19929DE3-1E9D-4267-929A-19BBE6DFD886}" sibTransId="{9D3B385D-624E-40D4-8DA8-87BAA785C8FB}"/>
    <dgm:cxn modelId="{161B99A7-D2C0-40F3-A905-D864C5950F4C}" srcId="{938F6FCA-85E7-415F-A2A5-47D3389C6E75}" destId="{5437C108-C0F3-4FA9-B64C-9C2220A8F97E}" srcOrd="1" destOrd="0" parTransId="{F0E11655-1B8E-4391-B276-BC6E2BBAA45A}" sibTransId="{D10344BF-EBB4-47BF-AAF9-D21A9D8177E2}"/>
    <dgm:cxn modelId="{EA1762B3-9D63-4594-B9E5-442AA38AB362}" srcId="{568B1DD2-497C-4A63-B4C1-5EECE365204B}" destId="{A79740F4-43CB-40F4-974A-DD5A561D25E4}" srcOrd="1" destOrd="0" parTransId="{5FEC76E3-AF1E-404A-9E3F-86E0686122F8}" sibTransId="{F95ECC3D-B49B-456C-858D-CD0C86851ED8}"/>
    <dgm:cxn modelId="{AD5A9657-A7F6-4BDC-B512-18EB00EA4125}" srcId="{65370934-FA6D-4945-9AE2-9242E508AB20}" destId="{6FEE5558-BC7D-4106-8371-7C708E25730E}" srcOrd="1" destOrd="0" parTransId="{7C88E7DA-3ABA-4AE8-865E-04D52299A41B}" sibTransId="{0FF187B9-17D4-43F3-BDD7-01131B592A3E}"/>
    <dgm:cxn modelId="{704AFBD1-5EBA-4CB8-9A71-FA1785EBB57C}" type="presOf" srcId="{40B3D5EE-3B25-4A55-9C21-681BF64163F8}" destId="{7475FF24-76E1-4E10-A551-B15272A647E0}" srcOrd="0" destOrd="4" presId="urn:microsoft.com/office/officeart/2005/8/layout/vList6"/>
    <dgm:cxn modelId="{0D8E2A69-DE8D-41C3-BC7F-AEF974A0546D}" srcId="{938F6FCA-85E7-415F-A2A5-47D3389C6E75}" destId="{000F9C4A-3AE3-4F97-9796-2FB61A2A1FAC}" srcOrd="3" destOrd="0" parTransId="{F84A64D5-407C-4525-B00C-C9246D273ECD}" sibTransId="{12289EBC-37EC-46B4-974B-C2C53EBED516}"/>
    <dgm:cxn modelId="{4BEF34E9-1CBF-4970-8EE0-900313841734}" srcId="{65370934-FA6D-4945-9AE2-9242E508AB20}" destId="{68430F48-9101-4AB8-B242-903941FD9AF6}" srcOrd="3" destOrd="0" parTransId="{DAB58D6F-5DB9-4A7D-8E16-25B1F284DDD0}" sibTransId="{F4BDAB90-5287-4543-903B-B04F33529E04}"/>
    <dgm:cxn modelId="{18299E65-DB2E-48EA-BA5E-8CB90DCC167A}" type="presOf" srcId="{6FEE5558-BC7D-4106-8371-7C708E25730E}" destId="{BB48B48C-96AA-4B0A-9FB0-88DA1015E7EA}" srcOrd="0" destOrd="1" presId="urn:microsoft.com/office/officeart/2005/8/layout/vList6"/>
    <dgm:cxn modelId="{DC048483-F030-4E95-8175-3915C73999BB}" type="presOf" srcId="{4C69CB9A-0CC7-4DEE-AD22-4C8C0A3AD0A4}" destId="{2C24F130-3259-4560-BE31-96EB86F391D5}" srcOrd="0" destOrd="1" presId="urn:microsoft.com/office/officeart/2005/8/layout/vList6"/>
    <dgm:cxn modelId="{53427964-5BBB-4258-90D3-B289E1902785}" srcId="{568B1DD2-497C-4A63-B4C1-5EECE365204B}" destId="{938F6FCA-85E7-415F-A2A5-47D3389C6E75}" srcOrd="2" destOrd="0" parTransId="{5D49953C-0FAE-4583-8CB2-DFA24D286A11}" sibTransId="{B6278780-D842-4B3F-A54A-2AA4FC0E4E32}"/>
    <dgm:cxn modelId="{5178AEE9-1EF6-43A5-96A7-7373ED965152}" type="presOf" srcId="{04850DD2-CFFE-4DA5-8593-DB388D2EEC7F}" destId="{7475FF24-76E1-4E10-A551-B15272A647E0}" srcOrd="0" destOrd="2" presId="urn:microsoft.com/office/officeart/2005/8/layout/vList6"/>
    <dgm:cxn modelId="{02ACC2D0-DC82-4047-BA5C-E61E36886602}" srcId="{938F6FCA-85E7-415F-A2A5-47D3389C6E75}" destId="{40B3D5EE-3B25-4A55-9C21-681BF64163F8}" srcOrd="4" destOrd="0" parTransId="{510DE8EE-3D4A-4059-AC8A-9A3BC2C2EE2A}" sibTransId="{B245E8CE-18F5-4800-8FB9-F8EBA8E0193C}"/>
    <dgm:cxn modelId="{3436D2FC-CE8D-4979-98E6-590BD2E5C081}" srcId="{568B1DD2-497C-4A63-B4C1-5EECE365204B}" destId="{65370934-FA6D-4945-9AE2-9242E508AB20}" srcOrd="0" destOrd="0" parTransId="{DC41C0AF-2F6B-442E-81CF-E66344C7A955}" sibTransId="{5AF0249F-50E3-435B-93D6-055E4DF8BF60}"/>
    <dgm:cxn modelId="{B02D6851-B3AD-48AB-8BF0-86726EECAB23}" srcId="{A79740F4-43CB-40F4-974A-DD5A561D25E4}" destId="{42A6E438-A186-49D7-9DC0-CA1EB1BD5DF7}" srcOrd="0" destOrd="0" parTransId="{7A9DA7F1-2B59-4947-929F-A1EE59F93A24}" sibTransId="{F37E772F-B6AC-4C2B-ACC1-3F7487F01000}"/>
    <dgm:cxn modelId="{E1BD94C9-1AF7-4298-B4D4-F4A9AC6DA90D}" type="presOf" srcId="{77387E82-3CF9-41A5-909E-8F763DB8C0EE}" destId="{7475FF24-76E1-4E10-A551-B15272A647E0}" srcOrd="0" destOrd="0" presId="urn:microsoft.com/office/officeart/2005/8/layout/vList6"/>
    <dgm:cxn modelId="{6CCDF47D-7D1F-4AD0-B594-50EEACC0644A}" type="presOf" srcId="{000F9C4A-3AE3-4F97-9796-2FB61A2A1FAC}" destId="{7475FF24-76E1-4E10-A551-B15272A647E0}" srcOrd="0" destOrd="3" presId="urn:microsoft.com/office/officeart/2005/8/layout/vList6"/>
    <dgm:cxn modelId="{42BD62CE-7EAE-40F9-9453-12E8223FAA8D}" type="presOf" srcId="{A79740F4-43CB-40F4-974A-DD5A561D25E4}" destId="{583F3522-B9DB-4310-837B-2109962577CD}" srcOrd="0" destOrd="0" presId="urn:microsoft.com/office/officeart/2005/8/layout/vList6"/>
    <dgm:cxn modelId="{FEC40651-7A46-4991-BD77-4E28C9E13680}" srcId="{A79740F4-43CB-40F4-974A-DD5A561D25E4}" destId="{4C69CB9A-0CC7-4DEE-AD22-4C8C0A3AD0A4}" srcOrd="1" destOrd="0" parTransId="{30050877-77DB-484C-87DE-84983EE14560}" sibTransId="{08690AC8-C27D-4BE1-8C3D-E34CA7D7BDDC}"/>
    <dgm:cxn modelId="{65C9A5BB-F445-4465-9578-CBFF30F9BF1B}" type="presOf" srcId="{568B1DD2-497C-4A63-B4C1-5EECE365204B}" destId="{EB3DE795-D949-41FC-B513-AA11692AA980}" srcOrd="0" destOrd="0" presId="urn:microsoft.com/office/officeart/2005/8/layout/vList6"/>
    <dgm:cxn modelId="{480F149C-F6C6-4721-AAD1-535F511FB6A7}" srcId="{938F6FCA-85E7-415F-A2A5-47D3389C6E75}" destId="{77387E82-3CF9-41A5-909E-8F763DB8C0EE}" srcOrd="0" destOrd="0" parTransId="{32264138-DDF6-44D0-BDFE-64B4014ED1A0}" sibTransId="{1EA3E04E-1914-4B0A-8803-74D1605BCDBB}"/>
    <dgm:cxn modelId="{56F8AB9A-C57F-4D57-9837-A19312878424}" type="presOf" srcId="{4943AD62-94A5-4B34-915C-5542A1D4BEAF}" destId="{BB48B48C-96AA-4B0A-9FB0-88DA1015E7EA}" srcOrd="0" destOrd="0" presId="urn:microsoft.com/office/officeart/2005/8/layout/vList6"/>
    <dgm:cxn modelId="{ABC771E3-E6A4-4F35-BAA9-5F581BA99B2A}" type="presOf" srcId="{65370934-FA6D-4945-9AE2-9242E508AB20}" destId="{A82DB51F-991B-4286-AADD-28A671A65525}" srcOrd="0" destOrd="0" presId="urn:microsoft.com/office/officeart/2005/8/layout/vList6"/>
    <dgm:cxn modelId="{5DD17C3B-C258-49DA-8788-2EEFACFA0ADC}" srcId="{65370934-FA6D-4945-9AE2-9242E508AB20}" destId="{A6417EC1-F919-4C04-9C86-62A627586845}" srcOrd="2" destOrd="0" parTransId="{B96D3571-EF22-44E0-8576-D9645F316372}" sibTransId="{D917B076-0E7D-494D-B62B-75EF09F4B026}"/>
    <dgm:cxn modelId="{0B093ACA-7775-42F3-A595-E3EF814C8489}" type="presOf" srcId="{5437C108-C0F3-4FA9-B64C-9C2220A8F97E}" destId="{7475FF24-76E1-4E10-A551-B15272A647E0}" srcOrd="0" destOrd="1" presId="urn:microsoft.com/office/officeart/2005/8/layout/vList6"/>
    <dgm:cxn modelId="{03C6C88D-BFFD-4BA7-B6A6-BA953433FC50}" type="presOf" srcId="{68430F48-9101-4AB8-B242-903941FD9AF6}" destId="{BB48B48C-96AA-4B0A-9FB0-88DA1015E7EA}" srcOrd="0" destOrd="3" presId="urn:microsoft.com/office/officeart/2005/8/layout/vList6"/>
    <dgm:cxn modelId="{FBF1211C-C6FA-45DB-8AB3-B74E6AA4455E}" type="presOf" srcId="{42A6E438-A186-49D7-9DC0-CA1EB1BD5DF7}" destId="{2C24F130-3259-4560-BE31-96EB86F391D5}" srcOrd="0" destOrd="0" presId="urn:microsoft.com/office/officeart/2005/8/layout/vList6"/>
    <dgm:cxn modelId="{906436D3-E58A-4F9E-8308-0B8186C66FE0}" type="presOf" srcId="{A6417EC1-F919-4C04-9C86-62A627586845}" destId="{BB48B48C-96AA-4B0A-9FB0-88DA1015E7EA}" srcOrd="0" destOrd="2" presId="urn:microsoft.com/office/officeart/2005/8/layout/vList6"/>
    <dgm:cxn modelId="{34BFB0AF-25C2-4873-8D46-927F47C47821}" type="presOf" srcId="{938F6FCA-85E7-415F-A2A5-47D3389C6E75}" destId="{02E00106-5588-4131-93A9-D8B6958EE71E}" srcOrd="0" destOrd="0" presId="urn:microsoft.com/office/officeart/2005/8/layout/vList6"/>
    <dgm:cxn modelId="{6848E854-BC3E-46F6-889F-6E8A6553E3BC}" type="presParOf" srcId="{EB3DE795-D949-41FC-B513-AA11692AA980}" destId="{420E7277-7286-4B7E-A968-BAA01290133B}" srcOrd="0" destOrd="0" presId="urn:microsoft.com/office/officeart/2005/8/layout/vList6"/>
    <dgm:cxn modelId="{6456C5F9-C03D-4B1E-A855-3DEEDC0DD34C}" type="presParOf" srcId="{420E7277-7286-4B7E-A968-BAA01290133B}" destId="{A82DB51F-991B-4286-AADD-28A671A65525}" srcOrd="0" destOrd="0" presId="urn:microsoft.com/office/officeart/2005/8/layout/vList6"/>
    <dgm:cxn modelId="{62F8801C-C7F8-481C-9853-D0917D688201}" type="presParOf" srcId="{420E7277-7286-4B7E-A968-BAA01290133B}" destId="{BB48B48C-96AA-4B0A-9FB0-88DA1015E7EA}" srcOrd="1" destOrd="0" presId="urn:microsoft.com/office/officeart/2005/8/layout/vList6"/>
    <dgm:cxn modelId="{4FFC610E-5FE6-4A06-8B25-AB78313DD9E1}" type="presParOf" srcId="{EB3DE795-D949-41FC-B513-AA11692AA980}" destId="{B84AC69C-DD1A-4229-8C40-DA3AF3C4ECF8}" srcOrd="1" destOrd="0" presId="urn:microsoft.com/office/officeart/2005/8/layout/vList6"/>
    <dgm:cxn modelId="{D38FFF94-9E2C-4217-A29D-5B1229DF45B0}" type="presParOf" srcId="{EB3DE795-D949-41FC-B513-AA11692AA980}" destId="{09BB954C-7A53-45FC-9BC7-4906F78D6742}" srcOrd="2" destOrd="0" presId="urn:microsoft.com/office/officeart/2005/8/layout/vList6"/>
    <dgm:cxn modelId="{3C498F67-738B-453F-9D7B-F3C8FCD6BE39}" type="presParOf" srcId="{09BB954C-7A53-45FC-9BC7-4906F78D6742}" destId="{583F3522-B9DB-4310-837B-2109962577CD}" srcOrd="0" destOrd="0" presId="urn:microsoft.com/office/officeart/2005/8/layout/vList6"/>
    <dgm:cxn modelId="{9B4B00F0-0495-4811-ACA1-8CC1879C2714}" type="presParOf" srcId="{09BB954C-7A53-45FC-9BC7-4906F78D6742}" destId="{2C24F130-3259-4560-BE31-96EB86F391D5}" srcOrd="1" destOrd="0" presId="urn:microsoft.com/office/officeart/2005/8/layout/vList6"/>
    <dgm:cxn modelId="{F4C3E956-F8AF-492A-A569-3AEB0D138F0C}" type="presParOf" srcId="{EB3DE795-D949-41FC-B513-AA11692AA980}" destId="{4D44CF7F-03C4-4D53-B8BF-1478B6780FBB}" srcOrd="3" destOrd="0" presId="urn:microsoft.com/office/officeart/2005/8/layout/vList6"/>
    <dgm:cxn modelId="{6C9CDC89-55FA-4EE3-B38A-D86450FE9F33}" type="presParOf" srcId="{EB3DE795-D949-41FC-B513-AA11692AA980}" destId="{0B04B8CE-7668-4AFA-983F-D66654B4F733}" srcOrd="4" destOrd="0" presId="urn:microsoft.com/office/officeart/2005/8/layout/vList6"/>
    <dgm:cxn modelId="{9880A430-A94C-4CBE-B63C-AE1CD1AB5CAC}" type="presParOf" srcId="{0B04B8CE-7668-4AFA-983F-D66654B4F733}" destId="{02E00106-5588-4131-93A9-D8B6958EE71E}" srcOrd="0" destOrd="0" presId="urn:microsoft.com/office/officeart/2005/8/layout/vList6"/>
    <dgm:cxn modelId="{F3A2972F-A193-4BCB-B000-2A1519AC2AB7}" type="presParOf" srcId="{0B04B8CE-7668-4AFA-983F-D66654B4F733}" destId="{7475FF24-76E1-4E10-A551-B15272A647E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CD5E62-C3C1-4351-BEED-71782A51F787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1F526F4-3BBC-4320-9112-D990D6D45199}">
      <dgm:prSet phldrT="[Текст]" custT="1"/>
      <dgm:spPr>
        <a:gradFill flip="none" rotWithShape="0">
          <a:gsLst>
            <a:gs pos="0">
              <a:schemeClr val="accent2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2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2">
                <a:lumMod val="20000"/>
                <a:lumOff val="8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pPr algn="ctr"/>
          <a:r>
            <a:rPr lang="ru-RU" sz="2000" b="0" i="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Реабилитационные мероприятия для слабовидящих детей  вместе с детско-родительским клубом </a:t>
          </a:r>
          <a:r>
            <a:rPr lang="ru-RU" sz="2000" b="1" i="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«Умка вместе с мамой»</a:t>
          </a:r>
          <a:endParaRPr lang="ru-RU" sz="2000" b="1" i="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5B922CFF-4ED2-4A63-9906-870E58F5C7F2}" type="parTrans" cxnId="{7C507EDC-D2BF-45A5-A067-DCAC53D0CD88}">
      <dgm:prSet/>
      <dgm:spPr/>
      <dgm:t>
        <a:bodyPr/>
        <a:lstStyle/>
        <a:p>
          <a:endParaRPr lang="ru-RU"/>
        </a:p>
      </dgm:t>
    </dgm:pt>
    <dgm:pt modelId="{1C3B61AF-18BD-403B-A0AB-7F62B13BAB0B}" type="sibTrans" cxnId="{7C507EDC-D2BF-45A5-A067-DCAC53D0CD88}">
      <dgm:prSet/>
      <dgm:spPr/>
      <dgm:t>
        <a:bodyPr/>
        <a:lstStyle/>
        <a:p>
          <a:endParaRPr lang="ru-RU"/>
        </a:p>
      </dgm:t>
    </dgm:pt>
    <dgm:pt modelId="{F34C2C9E-DEBA-4ADE-B2DE-C159013EA62B}">
      <dgm:prSet phldrT="[Текст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2000" b="1" i="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Служба проката </a:t>
          </a:r>
          <a:r>
            <a:rPr lang="ru-RU" sz="2000" b="0" i="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реабилитационного оборудования</a:t>
          </a:r>
          <a:endParaRPr lang="ru-RU" sz="2000" b="0" i="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B32E1FFB-1924-45A8-A756-BDA297E485D4}" type="parTrans" cxnId="{E4284976-B249-403D-8590-8853FC046B45}">
      <dgm:prSet/>
      <dgm:spPr/>
      <dgm:t>
        <a:bodyPr/>
        <a:lstStyle/>
        <a:p>
          <a:endParaRPr lang="ru-RU"/>
        </a:p>
      </dgm:t>
    </dgm:pt>
    <dgm:pt modelId="{6AD90ECA-5A23-4164-B02C-4317CFC4EAB4}" type="sibTrans" cxnId="{E4284976-B249-403D-8590-8853FC046B45}">
      <dgm:prSet/>
      <dgm:spPr/>
      <dgm:t>
        <a:bodyPr/>
        <a:lstStyle/>
        <a:p>
          <a:endParaRPr lang="ru-RU"/>
        </a:p>
      </dgm:t>
    </dgm:pt>
    <dgm:pt modelId="{A5D2FC9A-AEEB-4363-88AB-3F81D050620F}">
      <dgm:prSet phldrT="[Текст]" custT="1"/>
      <dgm:spPr>
        <a:gradFill flip="none" rotWithShape="0">
          <a:gsLst>
            <a:gs pos="0">
              <a:schemeClr val="accent2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2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2">
                <a:lumMod val="20000"/>
                <a:lumOff val="80000"/>
                <a:shade val="100000"/>
                <a:satMod val="115000"/>
              </a:schemeClr>
            </a:gs>
          </a:gsLst>
          <a:lin ang="16200000" scaled="1"/>
          <a:tileRect/>
        </a:grad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ru-RU" sz="2000" b="1" i="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Мобильная бригада </a:t>
          </a:r>
          <a:r>
            <a:rPr lang="ru-RU" sz="2000" b="0" i="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из числа специалистов центра </a:t>
          </a:r>
          <a:endParaRPr lang="ru-RU" sz="2000" b="0" i="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5BB97140-2966-46F1-8571-C2C0782CCA47}" type="sibTrans" cxnId="{96134F78-ABFC-4861-8C8B-CC17F7E6BF39}">
      <dgm:prSet/>
      <dgm:spPr/>
      <dgm:t>
        <a:bodyPr/>
        <a:lstStyle/>
        <a:p>
          <a:endParaRPr lang="ru-RU"/>
        </a:p>
      </dgm:t>
    </dgm:pt>
    <dgm:pt modelId="{E302370A-6D42-4578-86B3-15104C565FCC}" type="parTrans" cxnId="{96134F78-ABFC-4861-8C8B-CC17F7E6BF39}">
      <dgm:prSet/>
      <dgm:spPr/>
      <dgm:t>
        <a:bodyPr/>
        <a:lstStyle/>
        <a:p>
          <a:endParaRPr lang="ru-RU"/>
        </a:p>
      </dgm:t>
    </dgm:pt>
    <dgm:pt modelId="{1CD61C0D-B897-4424-BDA2-DD538D8456A8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2000" b="1" i="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Служба для семей, воспитывающих детей с расстройствами аутистического спектра</a:t>
          </a:r>
          <a:r>
            <a:rPr lang="ru-RU" sz="2000" b="0" i="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. При поддержке  НовГУ имени Я. Мудрого создан волонтерский отряд «Зонт для детей дождя» </a:t>
          </a:r>
          <a:endParaRPr lang="ru-RU" sz="2000" b="0" i="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B0102D43-6327-4287-A7E9-3640971CA78B}" type="parTrans" cxnId="{03B97597-A31B-41F5-8787-BBACFD777D65}">
      <dgm:prSet/>
      <dgm:spPr/>
      <dgm:t>
        <a:bodyPr/>
        <a:lstStyle/>
        <a:p>
          <a:endParaRPr lang="ru-RU"/>
        </a:p>
      </dgm:t>
    </dgm:pt>
    <dgm:pt modelId="{E0334ABB-5851-4531-8F36-FA548C4A515F}" type="sibTrans" cxnId="{03B97597-A31B-41F5-8787-BBACFD777D65}">
      <dgm:prSet/>
      <dgm:spPr/>
      <dgm:t>
        <a:bodyPr/>
        <a:lstStyle/>
        <a:p>
          <a:endParaRPr lang="ru-RU"/>
        </a:p>
      </dgm:t>
    </dgm:pt>
    <dgm:pt modelId="{C9488EE4-ED57-4594-BF25-EE51715B071F}">
      <dgm:prSet custT="1"/>
      <dgm:spPr>
        <a:gradFill flip="none" rotWithShape="0">
          <a:gsLst>
            <a:gs pos="0">
              <a:schemeClr val="accent2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2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2">
                <a:lumMod val="20000"/>
                <a:lumOff val="80000"/>
                <a:shade val="100000"/>
                <a:satMod val="115000"/>
              </a:schemeClr>
            </a:gs>
          </a:gsLst>
          <a:lin ang="16200000" scaled="1"/>
          <a:tileRect/>
        </a:grad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ru-RU" sz="2000" b="0" i="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Совместно с Еврейской  общиной Великого Новгорода применяются  </a:t>
          </a:r>
          <a:r>
            <a:rPr lang="ru-RU" sz="2000" b="1" i="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альтернативные методы реабилитации </a:t>
          </a:r>
          <a:r>
            <a:rPr lang="ru-RU" sz="2000" b="0" i="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на конно-спортивной базе в д.  Ермолино (</a:t>
          </a:r>
          <a:r>
            <a:rPr lang="ru-RU" sz="2000" b="1" i="0" dirty="0" err="1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иппотерапия</a:t>
          </a:r>
          <a:r>
            <a:rPr lang="ru-RU" sz="2000" b="0" i="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) </a:t>
          </a:r>
          <a:endParaRPr lang="ru-RU" sz="2000" b="0" i="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AFFB6C21-ED38-4252-B133-C7CF472FEEC5}" type="parTrans" cxnId="{FE1E9CB1-E341-4E18-80FF-82D764E8CB00}">
      <dgm:prSet/>
      <dgm:spPr/>
      <dgm:t>
        <a:bodyPr/>
        <a:lstStyle/>
        <a:p>
          <a:endParaRPr lang="ru-RU"/>
        </a:p>
      </dgm:t>
    </dgm:pt>
    <dgm:pt modelId="{7E216B7F-7ACF-4F11-AC38-5E6B1D7DC8FF}" type="sibTrans" cxnId="{FE1E9CB1-E341-4E18-80FF-82D764E8CB00}">
      <dgm:prSet/>
      <dgm:spPr/>
      <dgm:t>
        <a:bodyPr/>
        <a:lstStyle/>
        <a:p>
          <a:endParaRPr lang="ru-RU"/>
        </a:p>
      </dgm:t>
    </dgm:pt>
    <dgm:pt modelId="{F68368D9-7AF7-4C67-8146-116A91D4481B}" type="pres">
      <dgm:prSet presAssocID="{B8CD5E62-C3C1-4351-BEED-71782A51F7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3C7A0-613B-46AF-92D3-497652ABC518}" type="pres">
      <dgm:prSet presAssocID="{D1F526F4-3BBC-4320-9112-D990D6D4519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AF3E7-4D19-4066-846F-4BBABD319166}" type="pres">
      <dgm:prSet presAssocID="{1C3B61AF-18BD-403B-A0AB-7F62B13BAB0B}" presName="spacer" presStyleCnt="0"/>
      <dgm:spPr/>
      <dgm:t>
        <a:bodyPr/>
        <a:lstStyle/>
        <a:p>
          <a:endParaRPr lang="ru-RU"/>
        </a:p>
      </dgm:t>
    </dgm:pt>
    <dgm:pt modelId="{5242D2E4-3D2F-4F31-8181-5B66DBE9673C}" type="pres">
      <dgm:prSet presAssocID="{F34C2C9E-DEBA-4ADE-B2DE-C159013EA62B}" presName="parentText" presStyleLbl="node1" presStyleIdx="1" presStyleCnt="5" custLinFactY="-10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56AC7-9693-4B41-B36D-040395C88D7C}" type="pres">
      <dgm:prSet presAssocID="{6AD90ECA-5A23-4164-B02C-4317CFC4EAB4}" presName="spacer" presStyleCnt="0"/>
      <dgm:spPr/>
      <dgm:t>
        <a:bodyPr/>
        <a:lstStyle/>
        <a:p>
          <a:endParaRPr lang="ru-RU"/>
        </a:p>
      </dgm:t>
    </dgm:pt>
    <dgm:pt modelId="{BE226A07-505D-4263-9C5E-2030211185FB}" type="pres">
      <dgm:prSet presAssocID="{A5D2FC9A-AEEB-4363-88AB-3F81D050620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541FF-BF9A-4C6C-B40E-3557DDEF2D8F}" type="pres">
      <dgm:prSet presAssocID="{5BB97140-2966-46F1-8571-C2C0782CCA47}" presName="spacer" presStyleCnt="0"/>
      <dgm:spPr/>
      <dgm:t>
        <a:bodyPr/>
        <a:lstStyle/>
        <a:p>
          <a:endParaRPr lang="ru-RU"/>
        </a:p>
      </dgm:t>
    </dgm:pt>
    <dgm:pt modelId="{A5BF9394-3458-41C8-8AEB-9ED7EC4ECB4F}" type="pres">
      <dgm:prSet presAssocID="{1CD61C0D-B897-4424-BDA2-DD538D8456A8}" presName="parentText" presStyleLbl="node1" presStyleIdx="3" presStyleCnt="5" custLinFactNeighborX="-124" custLinFactNeighborY="752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273B8-CD26-4F90-91C4-783A4AEC4521}" type="pres">
      <dgm:prSet presAssocID="{E0334ABB-5851-4531-8F36-FA548C4A515F}" presName="spacer" presStyleCnt="0"/>
      <dgm:spPr/>
      <dgm:t>
        <a:bodyPr/>
        <a:lstStyle/>
        <a:p>
          <a:endParaRPr lang="ru-RU"/>
        </a:p>
      </dgm:t>
    </dgm:pt>
    <dgm:pt modelId="{8ADE266D-FAC6-40BA-8801-7E934F5C580E}" type="pres">
      <dgm:prSet presAssocID="{C9488EE4-ED57-4594-BF25-EE51715B071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22BB71-6F58-46FD-B4F2-AECB52D6F030}" type="presOf" srcId="{F34C2C9E-DEBA-4ADE-B2DE-C159013EA62B}" destId="{5242D2E4-3D2F-4F31-8181-5B66DBE9673C}" srcOrd="0" destOrd="0" presId="urn:microsoft.com/office/officeart/2005/8/layout/vList2"/>
    <dgm:cxn modelId="{2872B61A-855C-4D14-9692-8F4D41923E6C}" type="presOf" srcId="{1CD61C0D-B897-4424-BDA2-DD538D8456A8}" destId="{A5BF9394-3458-41C8-8AEB-9ED7EC4ECB4F}" srcOrd="0" destOrd="0" presId="urn:microsoft.com/office/officeart/2005/8/layout/vList2"/>
    <dgm:cxn modelId="{24D5DEEF-A65F-4909-B84C-4713597BAEAC}" type="presOf" srcId="{D1F526F4-3BBC-4320-9112-D990D6D45199}" destId="{2C53C7A0-613B-46AF-92D3-497652ABC518}" srcOrd="0" destOrd="0" presId="urn:microsoft.com/office/officeart/2005/8/layout/vList2"/>
    <dgm:cxn modelId="{FE1E9CB1-E341-4E18-80FF-82D764E8CB00}" srcId="{B8CD5E62-C3C1-4351-BEED-71782A51F787}" destId="{C9488EE4-ED57-4594-BF25-EE51715B071F}" srcOrd="4" destOrd="0" parTransId="{AFFB6C21-ED38-4252-B133-C7CF472FEEC5}" sibTransId="{7E216B7F-7ACF-4F11-AC38-5E6B1D7DC8FF}"/>
    <dgm:cxn modelId="{E58A6CE0-E6B5-40F6-AEA0-210AFFFFE009}" type="presOf" srcId="{B8CD5E62-C3C1-4351-BEED-71782A51F787}" destId="{F68368D9-7AF7-4C67-8146-116A91D4481B}" srcOrd="0" destOrd="0" presId="urn:microsoft.com/office/officeart/2005/8/layout/vList2"/>
    <dgm:cxn modelId="{7C507EDC-D2BF-45A5-A067-DCAC53D0CD88}" srcId="{B8CD5E62-C3C1-4351-BEED-71782A51F787}" destId="{D1F526F4-3BBC-4320-9112-D990D6D45199}" srcOrd="0" destOrd="0" parTransId="{5B922CFF-4ED2-4A63-9906-870E58F5C7F2}" sibTransId="{1C3B61AF-18BD-403B-A0AB-7F62B13BAB0B}"/>
    <dgm:cxn modelId="{78837DC5-6AA5-4F71-83C6-1E34D12C317F}" type="presOf" srcId="{A5D2FC9A-AEEB-4363-88AB-3F81D050620F}" destId="{BE226A07-505D-4263-9C5E-2030211185FB}" srcOrd="0" destOrd="0" presId="urn:microsoft.com/office/officeart/2005/8/layout/vList2"/>
    <dgm:cxn modelId="{E4284976-B249-403D-8590-8853FC046B45}" srcId="{B8CD5E62-C3C1-4351-BEED-71782A51F787}" destId="{F34C2C9E-DEBA-4ADE-B2DE-C159013EA62B}" srcOrd="1" destOrd="0" parTransId="{B32E1FFB-1924-45A8-A756-BDA297E485D4}" sibTransId="{6AD90ECA-5A23-4164-B02C-4317CFC4EAB4}"/>
    <dgm:cxn modelId="{03B97597-A31B-41F5-8787-BBACFD777D65}" srcId="{B8CD5E62-C3C1-4351-BEED-71782A51F787}" destId="{1CD61C0D-B897-4424-BDA2-DD538D8456A8}" srcOrd="3" destOrd="0" parTransId="{B0102D43-6327-4287-A7E9-3640971CA78B}" sibTransId="{E0334ABB-5851-4531-8F36-FA548C4A515F}"/>
    <dgm:cxn modelId="{88E64EB8-9A24-45DA-83C1-94DDB566B03A}" type="presOf" srcId="{C9488EE4-ED57-4594-BF25-EE51715B071F}" destId="{8ADE266D-FAC6-40BA-8801-7E934F5C580E}" srcOrd="0" destOrd="0" presId="urn:microsoft.com/office/officeart/2005/8/layout/vList2"/>
    <dgm:cxn modelId="{96134F78-ABFC-4861-8C8B-CC17F7E6BF39}" srcId="{B8CD5E62-C3C1-4351-BEED-71782A51F787}" destId="{A5D2FC9A-AEEB-4363-88AB-3F81D050620F}" srcOrd="2" destOrd="0" parTransId="{E302370A-6D42-4578-86B3-15104C565FCC}" sibTransId="{5BB97140-2966-46F1-8571-C2C0782CCA47}"/>
    <dgm:cxn modelId="{47D3E650-5F91-48E0-8FBF-66C641F0F06E}" type="presParOf" srcId="{F68368D9-7AF7-4C67-8146-116A91D4481B}" destId="{2C53C7A0-613B-46AF-92D3-497652ABC518}" srcOrd="0" destOrd="0" presId="urn:microsoft.com/office/officeart/2005/8/layout/vList2"/>
    <dgm:cxn modelId="{BF908309-FA59-45BE-8F72-24437B8CC2BE}" type="presParOf" srcId="{F68368D9-7AF7-4C67-8146-116A91D4481B}" destId="{071AF3E7-4D19-4066-846F-4BBABD319166}" srcOrd="1" destOrd="0" presId="urn:microsoft.com/office/officeart/2005/8/layout/vList2"/>
    <dgm:cxn modelId="{D8D2B3C7-F7BE-4805-A9DC-6670CDC84C75}" type="presParOf" srcId="{F68368D9-7AF7-4C67-8146-116A91D4481B}" destId="{5242D2E4-3D2F-4F31-8181-5B66DBE9673C}" srcOrd="2" destOrd="0" presId="urn:microsoft.com/office/officeart/2005/8/layout/vList2"/>
    <dgm:cxn modelId="{518CFA2D-2FC6-4291-AE02-49ED260335D5}" type="presParOf" srcId="{F68368D9-7AF7-4C67-8146-116A91D4481B}" destId="{DAD56AC7-9693-4B41-B36D-040395C88D7C}" srcOrd="3" destOrd="0" presId="urn:microsoft.com/office/officeart/2005/8/layout/vList2"/>
    <dgm:cxn modelId="{C047829D-451B-46AB-910C-17CB1CADAA46}" type="presParOf" srcId="{F68368D9-7AF7-4C67-8146-116A91D4481B}" destId="{BE226A07-505D-4263-9C5E-2030211185FB}" srcOrd="4" destOrd="0" presId="urn:microsoft.com/office/officeart/2005/8/layout/vList2"/>
    <dgm:cxn modelId="{88AB1B24-5508-407D-B506-E13D1CD9AC1E}" type="presParOf" srcId="{F68368D9-7AF7-4C67-8146-116A91D4481B}" destId="{7C1541FF-BF9A-4C6C-B40E-3557DDEF2D8F}" srcOrd="5" destOrd="0" presId="urn:microsoft.com/office/officeart/2005/8/layout/vList2"/>
    <dgm:cxn modelId="{7F685133-9C30-460D-90AA-B98E66711A5F}" type="presParOf" srcId="{F68368D9-7AF7-4C67-8146-116A91D4481B}" destId="{A5BF9394-3458-41C8-8AEB-9ED7EC4ECB4F}" srcOrd="6" destOrd="0" presId="urn:microsoft.com/office/officeart/2005/8/layout/vList2"/>
    <dgm:cxn modelId="{FACB4BEC-1B49-4491-9152-8CA34C37A739}" type="presParOf" srcId="{F68368D9-7AF7-4C67-8146-116A91D4481B}" destId="{260273B8-CD26-4F90-91C4-783A4AEC4521}" srcOrd="7" destOrd="0" presId="urn:microsoft.com/office/officeart/2005/8/layout/vList2"/>
    <dgm:cxn modelId="{F12DC649-3534-4F31-8FA4-00F88C8A22FE}" type="presParOf" srcId="{F68368D9-7AF7-4C67-8146-116A91D4481B}" destId="{8ADE266D-FAC6-40BA-8801-7E934F5C580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F54400-9E35-4569-AE85-9707F6447046}" type="doc">
      <dgm:prSet loTypeId="urn:microsoft.com/office/officeart/2005/8/layout/hProcess9" loCatId="process" qsTypeId="urn:microsoft.com/office/officeart/2005/8/quickstyle/simple2" qsCatId="simple" csTypeId="urn:microsoft.com/office/officeart/2005/8/colors/accent0_2" csCatId="mainScheme" phldr="1"/>
      <dgm:spPr/>
    </dgm:pt>
    <dgm:pt modelId="{7DF56AD8-C245-4832-8C1C-E2D81A10B19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b="1" i="0" dirty="0" smtClean="0">
            <a:solidFill>
              <a:schemeClr val="accent1">
                <a:lumMod val="50000"/>
              </a:schemeClr>
            </a:solidFill>
            <a:latin typeface="Arial Black" pitchFamily="34" charset="0"/>
            <a:cs typeface="Segoe UI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Segoe UI" pitchFamily="34" charset="0"/>
            </a:rPr>
            <a:t>17</a:t>
          </a:r>
          <a:r>
            <a:rPr lang="ru-RU" sz="2300" dirty="0" smtClean="0">
              <a:latin typeface="Segoe UI" pitchFamily="34" charset="0"/>
              <a:cs typeface="Segoe UI" pitchFamily="34" charset="0"/>
            </a:rPr>
            <a:t> </a:t>
          </a:r>
          <a:r>
            <a:rPr lang="ru-RU" sz="175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деревянных жилых корпусов организаций выведены из эксплуатации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5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в </a:t>
          </a:r>
          <a:r>
            <a:rPr lang="ru-RU" sz="175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2013-2015 </a:t>
          </a:r>
          <a:r>
            <a:rPr lang="ru-RU" sz="175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годах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dirty="0" smtClean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  <a:p>
          <a:pPr defTabSz="102235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800" dirty="0">
            <a:latin typeface="Segoe UI" pitchFamily="34" charset="0"/>
            <a:cs typeface="Segoe UI" pitchFamily="34" charset="0"/>
          </a:endParaRPr>
        </a:p>
      </dgm:t>
    </dgm:pt>
    <dgm:pt modelId="{FFB5FAD3-E9B2-4A49-B27D-0013D9C2FF4A}" type="parTrans" cxnId="{4B4A1642-9EFB-47F5-8876-142AF60E22E9}">
      <dgm:prSet/>
      <dgm:spPr/>
      <dgm:t>
        <a:bodyPr/>
        <a:lstStyle/>
        <a:p>
          <a:endParaRPr lang="ru-RU"/>
        </a:p>
      </dgm:t>
    </dgm:pt>
    <dgm:pt modelId="{A6586E33-8626-483C-B5A0-01F4FC39C8B8}" type="sibTrans" cxnId="{4B4A1642-9EFB-47F5-8876-142AF60E22E9}">
      <dgm:prSet/>
      <dgm:spPr/>
      <dgm:t>
        <a:bodyPr/>
        <a:lstStyle/>
        <a:p>
          <a:endParaRPr lang="ru-RU"/>
        </a:p>
      </dgm:t>
    </dgm:pt>
    <dgm:pt modelId="{8169BC4A-8793-4282-9816-49931193A95C}">
      <dgm:prSet phldrT="[Текст]" custT="1"/>
      <dgm:spPr/>
      <dgm:t>
        <a:bodyPr/>
        <a:lstStyle/>
        <a:p>
          <a:r>
            <a:rPr lang="ru-RU" sz="2800" b="1" i="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Segoe UI" pitchFamily="34" charset="0"/>
            </a:rPr>
            <a:t>495</a:t>
          </a:r>
          <a:r>
            <a:rPr lang="ru-RU" sz="2800" i="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Segoe UI" pitchFamily="34" charset="0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проживающих в них граждан переведены в здания с более высокой пожарной устойчивостью</a:t>
          </a:r>
          <a:endParaRPr lang="ru-RU" sz="180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36BCC222-A837-47D6-95C2-5AB086EA790A}" type="parTrans" cxnId="{6CF4E9DB-1F7D-49BC-B686-2A7668D91E20}">
      <dgm:prSet/>
      <dgm:spPr/>
      <dgm:t>
        <a:bodyPr/>
        <a:lstStyle/>
        <a:p>
          <a:endParaRPr lang="ru-RU"/>
        </a:p>
      </dgm:t>
    </dgm:pt>
    <dgm:pt modelId="{236EC990-6A16-465E-988C-1D0359C324BD}" type="sibTrans" cxnId="{6CF4E9DB-1F7D-49BC-B686-2A7668D91E20}">
      <dgm:prSet/>
      <dgm:spPr/>
      <dgm:t>
        <a:bodyPr/>
        <a:lstStyle/>
        <a:p>
          <a:endParaRPr lang="ru-RU"/>
        </a:p>
      </dgm:t>
    </dgm:pt>
    <dgm:pt modelId="{0B70FE8C-C961-4A48-B4E6-BFA405786E7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на </a:t>
          </a:r>
          <a:r>
            <a:rPr lang="ru-RU" sz="2800" b="1" i="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Segoe UI" pitchFamily="34" charset="0"/>
            </a:rPr>
            <a:t>204</a:t>
          </a:r>
          <a:r>
            <a:rPr lang="ru-RU" sz="18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 места сократилась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мощность стационарных учреждений</a:t>
          </a:r>
          <a:endParaRPr lang="ru-RU" sz="180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8A8C0633-F75A-4B07-B0C2-8E4B7EEFE4ED}" type="parTrans" cxnId="{8E25D21A-4960-487E-AE1A-E60F02007F9D}">
      <dgm:prSet/>
      <dgm:spPr/>
      <dgm:t>
        <a:bodyPr/>
        <a:lstStyle/>
        <a:p>
          <a:endParaRPr lang="ru-RU"/>
        </a:p>
      </dgm:t>
    </dgm:pt>
    <dgm:pt modelId="{B498C004-C71F-483F-ACF4-8B2C17FE4315}" type="sibTrans" cxnId="{8E25D21A-4960-487E-AE1A-E60F02007F9D}">
      <dgm:prSet/>
      <dgm:spPr/>
      <dgm:t>
        <a:bodyPr/>
        <a:lstStyle/>
        <a:p>
          <a:endParaRPr lang="ru-RU"/>
        </a:p>
      </dgm:t>
    </dgm:pt>
    <dgm:pt modelId="{8F69B4E5-EACE-41B3-A82C-E062B4326048}" type="pres">
      <dgm:prSet presAssocID="{1DF54400-9E35-4569-AE85-9707F6447046}" presName="CompostProcess" presStyleCnt="0">
        <dgm:presLayoutVars>
          <dgm:dir/>
          <dgm:resizeHandles val="exact"/>
        </dgm:presLayoutVars>
      </dgm:prSet>
      <dgm:spPr/>
    </dgm:pt>
    <dgm:pt modelId="{D3C0FDA7-435F-4D70-8688-94181932559B}" type="pres">
      <dgm:prSet presAssocID="{1DF54400-9E35-4569-AE85-9707F6447046}" presName="arrow" presStyleLbl="bgShp" presStyleIdx="0" presStyleCnt="1" custScaleX="16678" custScaleY="39872" custLinFactNeighborX="25104" custLinFactNeighborY="74869"/>
      <dgm:spPr>
        <a:solidFill>
          <a:schemeClr val="bg1">
            <a:alpha val="0"/>
          </a:schemeClr>
        </a:solidFill>
      </dgm:spPr>
    </dgm:pt>
    <dgm:pt modelId="{3EC1A4F4-38A3-4E6E-84E7-306B7AA40A6D}" type="pres">
      <dgm:prSet presAssocID="{1DF54400-9E35-4569-AE85-9707F6447046}" presName="linearProcess" presStyleCnt="0"/>
      <dgm:spPr/>
    </dgm:pt>
    <dgm:pt modelId="{4A2BB044-AE21-43C6-8E46-AFDC12F46551}" type="pres">
      <dgm:prSet presAssocID="{7DF56AD8-C245-4832-8C1C-E2D81A10B190}" presName="textNode" presStyleLbl="node1" presStyleIdx="0" presStyleCnt="3" custScaleY="76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1893C-C4E7-48E4-9E33-9FC013F79305}" type="pres">
      <dgm:prSet presAssocID="{A6586E33-8626-483C-B5A0-01F4FC39C8B8}" presName="sibTrans" presStyleCnt="0"/>
      <dgm:spPr/>
    </dgm:pt>
    <dgm:pt modelId="{DE6B5F27-6111-46F2-A497-DB7F092EF532}" type="pres">
      <dgm:prSet presAssocID="{8169BC4A-8793-4282-9816-49931193A95C}" presName="textNode" presStyleLbl="node1" presStyleIdx="1" presStyleCnt="3" custScaleY="77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98924-0188-458C-96FC-20323B4CC8B0}" type="pres">
      <dgm:prSet presAssocID="{236EC990-6A16-465E-988C-1D0359C324BD}" presName="sibTrans" presStyleCnt="0"/>
      <dgm:spPr/>
    </dgm:pt>
    <dgm:pt modelId="{8BCC0455-EF19-4A9F-B9FA-B9BF91B1F8B1}" type="pres">
      <dgm:prSet presAssocID="{0B70FE8C-C961-4A48-B4E6-BFA405786E7C}" presName="textNode" presStyleLbl="node1" presStyleIdx="2" presStyleCnt="3" custScaleY="78475" custLinFactNeighborX="1204" custLinFactNeighborY="-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3C013A-BE45-4E1A-90E0-B87019323A16}" type="presOf" srcId="{1DF54400-9E35-4569-AE85-9707F6447046}" destId="{8F69B4E5-EACE-41B3-A82C-E062B4326048}" srcOrd="0" destOrd="0" presId="urn:microsoft.com/office/officeart/2005/8/layout/hProcess9"/>
    <dgm:cxn modelId="{B87F9040-897E-4D17-9311-2CE54579AD19}" type="presOf" srcId="{7DF56AD8-C245-4832-8C1C-E2D81A10B190}" destId="{4A2BB044-AE21-43C6-8E46-AFDC12F46551}" srcOrd="0" destOrd="0" presId="urn:microsoft.com/office/officeart/2005/8/layout/hProcess9"/>
    <dgm:cxn modelId="{4B4A1642-9EFB-47F5-8876-142AF60E22E9}" srcId="{1DF54400-9E35-4569-AE85-9707F6447046}" destId="{7DF56AD8-C245-4832-8C1C-E2D81A10B190}" srcOrd="0" destOrd="0" parTransId="{FFB5FAD3-E9B2-4A49-B27D-0013D9C2FF4A}" sibTransId="{A6586E33-8626-483C-B5A0-01F4FC39C8B8}"/>
    <dgm:cxn modelId="{621F7C4D-2723-43BA-AD0D-E638CB226E99}" type="presOf" srcId="{0B70FE8C-C961-4A48-B4E6-BFA405786E7C}" destId="{8BCC0455-EF19-4A9F-B9FA-B9BF91B1F8B1}" srcOrd="0" destOrd="0" presId="urn:microsoft.com/office/officeart/2005/8/layout/hProcess9"/>
    <dgm:cxn modelId="{1D409533-4510-42C8-BF50-6A68B6B36C64}" type="presOf" srcId="{8169BC4A-8793-4282-9816-49931193A95C}" destId="{DE6B5F27-6111-46F2-A497-DB7F092EF532}" srcOrd="0" destOrd="0" presId="urn:microsoft.com/office/officeart/2005/8/layout/hProcess9"/>
    <dgm:cxn modelId="{6CF4E9DB-1F7D-49BC-B686-2A7668D91E20}" srcId="{1DF54400-9E35-4569-AE85-9707F6447046}" destId="{8169BC4A-8793-4282-9816-49931193A95C}" srcOrd="1" destOrd="0" parTransId="{36BCC222-A837-47D6-95C2-5AB086EA790A}" sibTransId="{236EC990-6A16-465E-988C-1D0359C324BD}"/>
    <dgm:cxn modelId="{8E25D21A-4960-487E-AE1A-E60F02007F9D}" srcId="{1DF54400-9E35-4569-AE85-9707F6447046}" destId="{0B70FE8C-C961-4A48-B4E6-BFA405786E7C}" srcOrd="2" destOrd="0" parTransId="{8A8C0633-F75A-4B07-B0C2-8E4B7EEFE4ED}" sibTransId="{B498C004-C71F-483F-ACF4-8B2C17FE4315}"/>
    <dgm:cxn modelId="{0A81CB59-676B-4E64-8763-6A448110E90A}" type="presParOf" srcId="{8F69B4E5-EACE-41B3-A82C-E062B4326048}" destId="{D3C0FDA7-435F-4D70-8688-94181932559B}" srcOrd="0" destOrd="0" presId="urn:microsoft.com/office/officeart/2005/8/layout/hProcess9"/>
    <dgm:cxn modelId="{E9D81790-C37B-4447-A344-4CD505F14020}" type="presParOf" srcId="{8F69B4E5-EACE-41B3-A82C-E062B4326048}" destId="{3EC1A4F4-38A3-4E6E-84E7-306B7AA40A6D}" srcOrd="1" destOrd="0" presId="urn:microsoft.com/office/officeart/2005/8/layout/hProcess9"/>
    <dgm:cxn modelId="{5DE5FC6A-82C1-4A02-8A84-BC4856A94474}" type="presParOf" srcId="{3EC1A4F4-38A3-4E6E-84E7-306B7AA40A6D}" destId="{4A2BB044-AE21-43C6-8E46-AFDC12F46551}" srcOrd="0" destOrd="0" presId="urn:microsoft.com/office/officeart/2005/8/layout/hProcess9"/>
    <dgm:cxn modelId="{500A20C9-EE5C-4D40-955F-FA588B3FC4FF}" type="presParOf" srcId="{3EC1A4F4-38A3-4E6E-84E7-306B7AA40A6D}" destId="{AF51893C-C4E7-48E4-9E33-9FC013F79305}" srcOrd="1" destOrd="0" presId="urn:microsoft.com/office/officeart/2005/8/layout/hProcess9"/>
    <dgm:cxn modelId="{801EE337-B53D-4FCA-B718-F0E2D7A520FC}" type="presParOf" srcId="{3EC1A4F4-38A3-4E6E-84E7-306B7AA40A6D}" destId="{DE6B5F27-6111-46F2-A497-DB7F092EF532}" srcOrd="2" destOrd="0" presId="urn:microsoft.com/office/officeart/2005/8/layout/hProcess9"/>
    <dgm:cxn modelId="{C1D0C90C-C362-4501-94FE-B45E8A916B1E}" type="presParOf" srcId="{3EC1A4F4-38A3-4E6E-84E7-306B7AA40A6D}" destId="{9B498924-0188-458C-96FC-20323B4CC8B0}" srcOrd="3" destOrd="0" presId="urn:microsoft.com/office/officeart/2005/8/layout/hProcess9"/>
    <dgm:cxn modelId="{DFA15168-311F-439F-8751-0187B8AB2B08}" type="presParOf" srcId="{3EC1A4F4-38A3-4E6E-84E7-306B7AA40A6D}" destId="{8BCC0455-EF19-4A9F-B9FA-B9BF91B1F8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40E68-4A05-4B97-AC4F-6A54F35F9D08}">
      <dsp:nvSpPr>
        <dsp:cNvPr id="0" name=""/>
        <dsp:cNvSpPr/>
      </dsp:nvSpPr>
      <dsp:spPr>
        <a:xfrm>
          <a:off x="0" y="0"/>
          <a:ext cx="10926406" cy="1405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Segoe UI" pitchFamily="34" charset="0"/>
              <a:cs typeface="Segoe UI" pitchFamily="34" charset="0"/>
            </a:rPr>
            <a:t>«Социальная поддержка граждан в Новгородской области на 2014-2018 годы»</a:t>
          </a:r>
          <a:endParaRPr lang="ru-RU" sz="2000" b="1" kern="1200" dirty="0">
            <a:latin typeface="Segoe UI" pitchFamily="34" charset="0"/>
            <a:cs typeface="Segoe UI" pitchFamily="34" charset="0"/>
          </a:endParaRPr>
        </a:p>
      </dsp:txBody>
      <dsp:txXfrm>
        <a:off x="2325813" y="0"/>
        <a:ext cx="8600592" cy="1405327"/>
      </dsp:txXfrm>
    </dsp:sp>
    <dsp:sp modelId="{A87F3012-F872-4503-92BD-400B9C5AA09D}">
      <dsp:nvSpPr>
        <dsp:cNvPr id="0" name=""/>
        <dsp:cNvSpPr/>
      </dsp:nvSpPr>
      <dsp:spPr>
        <a:xfrm>
          <a:off x="175530" y="86191"/>
          <a:ext cx="2115286" cy="12329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291634-9632-4B9E-8F1F-D81E9704452C}">
      <dsp:nvSpPr>
        <dsp:cNvPr id="0" name=""/>
        <dsp:cNvSpPr/>
      </dsp:nvSpPr>
      <dsp:spPr>
        <a:xfrm>
          <a:off x="0" y="1545860"/>
          <a:ext cx="10926406" cy="1405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Segoe UI" pitchFamily="34" charset="0"/>
              <a:cs typeface="Segoe UI" pitchFamily="34" charset="0"/>
            </a:rPr>
            <a:t>«Содействие занятости населения в Новгородской области на 2014 – 2020 годы»</a:t>
          </a:r>
          <a:endParaRPr lang="ru-RU" sz="2000" b="1" kern="1200" dirty="0">
            <a:latin typeface="Segoe UI" pitchFamily="34" charset="0"/>
            <a:cs typeface="Segoe UI" pitchFamily="34" charset="0"/>
          </a:endParaRPr>
        </a:p>
      </dsp:txBody>
      <dsp:txXfrm>
        <a:off x="2325813" y="1545860"/>
        <a:ext cx="8600592" cy="1405327"/>
      </dsp:txXfrm>
    </dsp:sp>
    <dsp:sp modelId="{58497252-322C-4224-A1FD-F2B755C73607}">
      <dsp:nvSpPr>
        <dsp:cNvPr id="0" name=""/>
        <dsp:cNvSpPr/>
      </dsp:nvSpPr>
      <dsp:spPr>
        <a:xfrm>
          <a:off x="140532" y="1686393"/>
          <a:ext cx="2185281" cy="11242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658298-8651-4A03-8F37-7717B841718E}">
      <dsp:nvSpPr>
        <dsp:cNvPr id="0" name=""/>
        <dsp:cNvSpPr/>
      </dsp:nvSpPr>
      <dsp:spPr>
        <a:xfrm>
          <a:off x="0" y="3091720"/>
          <a:ext cx="10926406" cy="1405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Segoe UI" pitchFamily="34" charset="0"/>
              <a:cs typeface="Segoe UI" pitchFamily="34" charset="0"/>
            </a:rPr>
            <a:t>«Государственная программа Новгородской области по оказанию содействия добровольному переселению в Российскую Федерацию соотечественников, проживающих за рубежом, на 2013-2015 годы»</a:t>
          </a:r>
          <a:endParaRPr lang="ru-RU" sz="2000" b="1" kern="1200" dirty="0">
            <a:latin typeface="Segoe UI" pitchFamily="34" charset="0"/>
            <a:cs typeface="Segoe UI" pitchFamily="34" charset="0"/>
          </a:endParaRPr>
        </a:p>
      </dsp:txBody>
      <dsp:txXfrm>
        <a:off x="2325813" y="3091720"/>
        <a:ext cx="8600592" cy="1405327"/>
      </dsp:txXfrm>
    </dsp:sp>
    <dsp:sp modelId="{0966A245-933E-4B91-9C0E-F7F7B3E42D07}">
      <dsp:nvSpPr>
        <dsp:cNvPr id="0" name=""/>
        <dsp:cNvSpPr/>
      </dsp:nvSpPr>
      <dsp:spPr>
        <a:xfrm>
          <a:off x="140532" y="3232253"/>
          <a:ext cx="2185281" cy="11242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EE2AB-3831-473F-9661-0FE578109DA9}">
      <dsp:nvSpPr>
        <dsp:cNvPr id="0" name=""/>
        <dsp:cNvSpPr/>
      </dsp:nvSpPr>
      <dsp:spPr>
        <a:xfrm>
          <a:off x="5501" y="1818268"/>
          <a:ext cx="3288773" cy="1315509"/>
        </a:xfrm>
        <a:prstGeom prst="chevron">
          <a:avLst/>
        </a:prstGeom>
        <a:solidFill>
          <a:schemeClr val="accent3">
            <a:hueOff val="0"/>
            <a:satOff val="0"/>
            <a:lumOff val="0"/>
            <a:alpha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 Black" pitchFamily="34" charset="0"/>
            </a:rPr>
            <a:t>11</a:t>
          </a:r>
          <a:r>
            <a:rPr lang="ru-RU" sz="2600" kern="1200" dirty="0" smtClean="0"/>
            <a:t> </a:t>
          </a:r>
          <a:r>
            <a:rPr lang="ru-RU" sz="2600" kern="1200" dirty="0" smtClean="0">
              <a:latin typeface="Segoe UI" pitchFamily="34" charset="0"/>
              <a:cs typeface="Segoe UI" pitchFamily="34" charset="0"/>
            </a:rPr>
            <a:t>видов пособий</a:t>
          </a:r>
          <a:endParaRPr lang="ru-RU" sz="2600" kern="1200" dirty="0">
            <a:latin typeface="Segoe UI" pitchFamily="34" charset="0"/>
            <a:cs typeface="Segoe UI" pitchFamily="34" charset="0"/>
          </a:endParaRPr>
        </a:p>
      </dsp:txBody>
      <dsp:txXfrm>
        <a:off x="663256" y="1818268"/>
        <a:ext cx="1973264" cy="1315509"/>
      </dsp:txXfrm>
    </dsp:sp>
    <dsp:sp modelId="{CF7A653C-3968-4759-8B5A-4B518FE56180}">
      <dsp:nvSpPr>
        <dsp:cNvPr id="0" name=""/>
        <dsp:cNvSpPr/>
      </dsp:nvSpPr>
      <dsp:spPr>
        <a:xfrm>
          <a:off x="2965397" y="1818268"/>
          <a:ext cx="3288773" cy="1315509"/>
        </a:xfrm>
        <a:prstGeom prst="chevron">
          <a:avLst/>
        </a:prstGeom>
        <a:solidFill>
          <a:schemeClr val="accent3">
            <a:hueOff val="15358367"/>
            <a:satOff val="-70588"/>
            <a:lumOff val="16471"/>
            <a:alpha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 Black" pitchFamily="34" charset="0"/>
            </a:rPr>
            <a:t>513,3 </a:t>
          </a:r>
          <a:r>
            <a:rPr lang="ru-RU" sz="2600" kern="1200" dirty="0" smtClean="0">
              <a:latin typeface="Segoe UI" pitchFamily="34" charset="0"/>
              <a:cs typeface="Segoe UI" pitchFamily="34" charset="0"/>
            </a:rPr>
            <a:t>млн. рублей</a:t>
          </a:r>
          <a:endParaRPr lang="ru-RU" sz="2600" kern="1200" dirty="0">
            <a:latin typeface="Segoe UI" pitchFamily="34" charset="0"/>
            <a:cs typeface="Segoe UI" pitchFamily="34" charset="0"/>
          </a:endParaRPr>
        </a:p>
      </dsp:txBody>
      <dsp:txXfrm>
        <a:off x="3623152" y="1818268"/>
        <a:ext cx="1973264" cy="1315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A5BA2-7BFB-4D14-AD4A-A0DD4A56C360}">
      <dsp:nvSpPr>
        <dsp:cNvPr id="0" name=""/>
        <dsp:cNvSpPr/>
      </dsp:nvSpPr>
      <dsp:spPr>
        <a:xfrm>
          <a:off x="21980" y="0"/>
          <a:ext cx="2783205" cy="558923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Ежемесячная денежная выплата при рождении третьего </a:t>
          </a:r>
          <a:r>
            <a:rPr lang="en-US" sz="1800" b="1" kern="1200" dirty="0" smtClean="0">
              <a:latin typeface="Segoe UI" pitchFamily="34" charset="0"/>
              <a:cs typeface="Segoe UI" pitchFamily="34" charset="0"/>
            </a:rPr>
            <a:t> </a:t>
          </a: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и последующих детей </a:t>
          </a:r>
          <a:endParaRPr lang="ru-RU" sz="1800" kern="1200" dirty="0">
            <a:latin typeface="Segoe UI" pitchFamily="34" charset="0"/>
            <a:cs typeface="Segoe UI" pitchFamily="34" charset="0"/>
          </a:endParaRPr>
        </a:p>
      </dsp:txBody>
      <dsp:txXfrm>
        <a:off x="21980" y="0"/>
        <a:ext cx="2783205" cy="1676772"/>
      </dsp:txXfrm>
    </dsp:sp>
    <dsp:sp modelId="{84A804CC-24FE-42A7-9A5A-D9AFA8DDF16C}">
      <dsp:nvSpPr>
        <dsp:cNvPr id="0" name=""/>
        <dsp:cNvSpPr/>
      </dsp:nvSpPr>
      <dsp:spPr>
        <a:xfrm>
          <a:off x="301109" y="1678438"/>
          <a:ext cx="2184209" cy="14945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latin typeface="Arial Black" pitchFamily="34" charset="0"/>
            </a:rPr>
            <a:t>2</a:t>
          </a:r>
          <a:r>
            <a:rPr lang="en-US" sz="3200" b="1" kern="1200" dirty="0" smtClean="0">
              <a:latin typeface="Arial Black" pitchFamily="34" charset="0"/>
            </a:rPr>
            <a:t>8</a:t>
          </a:r>
          <a:r>
            <a:rPr lang="ru-RU" sz="3200" b="1" kern="1200" dirty="0" smtClean="0">
              <a:latin typeface="Arial Black" pitchFamily="34" charset="0"/>
            </a:rPr>
            <a:t>15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 </a:t>
          </a: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семей</a:t>
          </a:r>
          <a:endParaRPr lang="ru-RU" sz="1800" b="1" kern="1200" dirty="0">
            <a:latin typeface="Segoe UI" pitchFamily="34" charset="0"/>
            <a:cs typeface="Segoe UI" pitchFamily="34" charset="0"/>
          </a:endParaRPr>
        </a:p>
      </dsp:txBody>
      <dsp:txXfrm>
        <a:off x="344883" y="1722212"/>
        <a:ext cx="2096661" cy="1407003"/>
      </dsp:txXfrm>
    </dsp:sp>
    <dsp:sp modelId="{9660E863-9E61-4707-AE3D-08928EF49EA5}">
      <dsp:nvSpPr>
        <dsp:cNvPr id="0" name=""/>
        <dsp:cNvSpPr/>
      </dsp:nvSpPr>
      <dsp:spPr>
        <a:xfrm>
          <a:off x="237798" y="3520133"/>
          <a:ext cx="2310831" cy="17879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latin typeface="Arial Black" pitchFamily="34" charset="0"/>
              <a:cs typeface="Segoe UI" pitchFamily="34" charset="0"/>
            </a:rPr>
            <a:t>246,8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млн. руб</a:t>
          </a:r>
          <a:r>
            <a:rPr lang="ru-RU" sz="1800" kern="1200" dirty="0" smtClean="0">
              <a:latin typeface="Segoe UI" pitchFamily="34" charset="0"/>
              <a:cs typeface="Segoe UI" pitchFamily="34" charset="0"/>
            </a:rPr>
            <a:t>.</a:t>
          </a:r>
          <a:endParaRPr lang="ru-RU" sz="1800" kern="1200" dirty="0">
            <a:latin typeface="Segoe UI" pitchFamily="34" charset="0"/>
            <a:cs typeface="Segoe UI" pitchFamily="34" charset="0"/>
          </a:endParaRPr>
        </a:p>
      </dsp:txBody>
      <dsp:txXfrm>
        <a:off x="290166" y="3572501"/>
        <a:ext cx="2206095" cy="1683242"/>
      </dsp:txXfrm>
    </dsp:sp>
    <dsp:sp modelId="{F921FBC7-2921-4220-BB0C-D2A32AD51A23}">
      <dsp:nvSpPr>
        <dsp:cNvPr id="0" name=""/>
        <dsp:cNvSpPr/>
      </dsp:nvSpPr>
      <dsp:spPr>
        <a:xfrm>
          <a:off x="3118509" y="0"/>
          <a:ext cx="5006189" cy="558923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Segoe UI" pitchFamily="34" charset="0"/>
            <a:cs typeface="Segoe UI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Segoe UI" pitchFamily="34" charset="0"/>
            <a:cs typeface="Segoe UI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Segoe UI" pitchFamily="34" charset="0"/>
            <a:cs typeface="Segoe UI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Segoe UI" pitchFamily="34" charset="0"/>
            <a:cs typeface="Segoe UI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Segoe UI" pitchFamily="34" charset="0"/>
            <a:cs typeface="Segoe UI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Segoe UI" pitchFamily="34" charset="0"/>
            <a:cs typeface="Segoe UI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Segoe UI" pitchFamily="34" charset="0"/>
            <a:cs typeface="Segoe UI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50" b="1" kern="1200" dirty="0" smtClean="0">
            <a:latin typeface="Segoe UI" pitchFamily="34" charset="0"/>
            <a:cs typeface="Segoe UI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Segoe UI" pitchFamily="34" charset="0"/>
              <a:cs typeface="Segoe UI" pitchFamily="34" charset="0"/>
            </a:rPr>
            <a:t>50% компенсация за коммунальные услуги и электроэнергию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Segoe UI" pitchFamily="34" charset="0"/>
              <a:cs typeface="Segoe UI" pitchFamily="34" charset="0"/>
            </a:rPr>
            <a:t>бесплатный проезд детям школьного возраста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Segoe UI" pitchFamily="34" charset="0"/>
              <a:cs typeface="Segoe UI" pitchFamily="34" charset="0"/>
            </a:rPr>
            <a:t>первоочередной прием детей в дошкольные образовательные организации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Segoe UI" pitchFamily="34" charset="0"/>
              <a:cs typeface="Segoe UI" pitchFamily="34" charset="0"/>
            </a:rPr>
            <a:t>первоочередной прием детей в общеобразовательные организации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Segoe UI" pitchFamily="34" charset="0"/>
              <a:cs typeface="Segoe UI" pitchFamily="34" charset="0"/>
            </a:rPr>
            <a:t>первоочередной прием родителей и детей в медицинских организациях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Segoe UI" pitchFamily="34" charset="0"/>
              <a:cs typeface="Segoe UI" pitchFamily="34" charset="0"/>
            </a:rPr>
            <a:t>первоочередной прием детей в детские реабилитационные  и оздоровительные организации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Segoe UI" pitchFamily="34" charset="0"/>
              <a:cs typeface="Segoe UI" pitchFamily="34" charset="0"/>
            </a:rPr>
            <a:t>бесплатное лекарственное обеспечение детей в возрасте от 3 до 6 лет</a:t>
          </a:r>
          <a:endParaRPr lang="ru-RU" sz="1450" kern="1200" dirty="0">
            <a:latin typeface="Segoe UI" pitchFamily="34" charset="0"/>
            <a:cs typeface="Segoe UI" pitchFamily="34" charset="0"/>
          </a:endParaRPr>
        </a:p>
      </dsp:txBody>
      <dsp:txXfrm>
        <a:off x="3118509" y="0"/>
        <a:ext cx="5006189" cy="1676772"/>
      </dsp:txXfrm>
    </dsp:sp>
    <dsp:sp modelId="{39BEF785-E5BF-4E20-BD97-04558401D980}">
      <dsp:nvSpPr>
        <dsp:cNvPr id="0" name=""/>
        <dsp:cNvSpPr/>
      </dsp:nvSpPr>
      <dsp:spPr>
        <a:xfrm>
          <a:off x="3719376" y="3904647"/>
          <a:ext cx="1826627" cy="1684592"/>
        </a:xfrm>
        <a:prstGeom prst="roundRect">
          <a:avLst>
            <a:gd name="adj" fmla="val 10000"/>
          </a:avLst>
        </a:prstGeom>
        <a:solidFill>
          <a:srgbClr val="4FABB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 Black" pitchFamily="34" charset="0"/>
            </a:rPr>
            <a:t>4818</a:t>
          </a:r>
          <a:r>
            <a:rPr lang="ru-RU" sz="3300" b="1" kern="1200" dirty="0" smtClean="0"/>
            <a:t> </a:t>
          </a:r>
          <a:r>
            <a:rPr lang="ru-RU" sz="2000" b="1" kern="1200" dirty="0" smtClean="0">
              <a:latin typeface="Segoe UI" pitchFamily="34" charset="0"/>
              <a:cs typeface="Segoe UI" pitchFamily="34" charset="0"/>
            </a:rPr>
            <a:t>семей</a:t>
          </a:r>
          <a:r>
            <a:rPr lang="ru-RU" sz="3300" b="1" kern="1200" dirty="0" smtClean="0"/>
            <a:t> </a:t>
          </a:r>
          <a:r>
            <a:rPr lang="ru-RU" sz="2400" b="1" kern="1200" dirty="0" smtClean="0">
              <a:latin typeface="Segoe UI" pitchFamily="34" charset="0"/>
              <a:cs typeface="Segoe UI" pitchFamily="34" charset="0"/>
            </a:rPr>
            <a:t>(95%)</a:t>
          </a:r>
          <a:endParaRPr lang="ru-RU" sz="2400" kern="1200" dirty="0">
            <a:latin typeface="Segoe UI" pitchFamily="34" charset="0"/>
            <a:cs typeface="Segoe UI" pitchFamily="34" charset="0"/>
          </a:endParaRPr>
        </a:p>
      </dsp:txBody>
      <dsp:txXfrm>
        <a:off x="3768716" y="3953987"/>
        <a:ext cx="1727947" cy="1585912"/>
      </dsp:txXfrm>
    </dsp:sp>
    <dsp:sp modelId="{682664FA-5C4C-41C5-AFBC-7F1CCEB6FFAC}">
      <dsp:nvSpPr>
        <dsp:cNvPr id="0" name=""/>
        <dsp:cNvSpPr/>
      </dsp:nvSpPr>
      <dsp:spPr>
        <a:xfrm>
          <a:off x="5747230" y="3883351"/>
          <a:ext cx="1840711" cy="16835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 </a:t>
          </a:r>
          <a:r>
            <a:rPr lang="ru-RU" sz="2800" b="1" kern="1200" dirty="0" smtClean="0">
              <a:latin typeface="Arial Black" pitchFamily="34" charset="0"/>
            </a:rPr>
            <a:t>62,</a:t>
          </a:r>
          <a:r>
            <a:rPr lang="en-US" sz="2800" b="1" kern="1200" smtClean="0">
              <a:latin typeface="Arial Black" pitchFamily="34" charset="0"/>
            </a:rPr>
            <a:t>8</a:t>
          </a:r>
          <a:r>
            <a:rPr lang="ru-RU" sz="3300" b="1" kern="1200" smtClean="0"/>
            <a:t> </a:t>
          </a:r>
          <a:r>
            <a:rPr lang="ru-RU" sz="2000" b="1" kern="1200" dirty="0" smtClean="0">
              <a:latin typeface="Segoe UI" pitchFamily="34" charset="0"/>
              <a:cs typeface="Segoe UI" pitchFamily="34" charset="0"/>
            </a:rPr>
            <a:t>млн. руб</a:t>
          </a:r>
          <a:r>
            <a:rPr lang="ru-RU" sz="2000" kern="1200" dirty="0" smtClean="0">
              <a:latin typeface="Segoe UI" pitchFamily="34" charset="0"/>
              <a:cs typeface="Segoe UI" pitchFamily="34" charset="0"/>
            </a:rPr>
            <a:t>.</a:t>
          </a:r>
          <a:endParaRPr lang="ru-RU" sz="2000" kern="1200" dirty="0">
            <a:latin typeface="Segoe UI" pitchFamily="34" charset="0"/>
            <a:cs typeface="Segoe UI" pitchFamily="34" charset="0"/>
          </a:endParaRPr>
        </a:p>
      </dsp:txBody>
      <dsp:txXfrm>
        <a:off x="5796540" y="3932661"/>
        <a:ext cx="1742091" cy="1584958"/>
      </dsp:txXfrm>
    </dsp:sp>
    <dsp:sp modelId="{65153447-0BFC-4F26-A9E7-59807FE0DBEF}">
      <dsp:nvSpPr>
        <dsp:cNvPr id="0" name=""/>
        <dsp:cNvSpPr/>
      </dsp:nvSpPr>
      <dsp:spPr>
        <a:xfrm>
          <a:off x="8286463" y="0"/>
          <a:ext cx="3306813" cy="558923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Segoe UI" pitchFamily="34" charset="0"/>
              <a:cs typeface="Segoe UI" pitchFamily="34" charset="0"/>
            </a:rPr>
            <a:t>Региональный капитал «Семья» </a:t>
          </a:r>
          <a:endParaRPr lang="ru-RU" sz="2000" kern="1200" dirty="0">
            <a:latin typeface="Segoe UI" pitchFamily="34" charset="0"/>
            <a:cs typeface="Segoe UI" pitchFamily="34" charset="0"/>
          </a:endParaRPr>
        </a:p>
      </dsp:txBody>
      <dsp:txXfrm>
        <a:off x="8286463" y="0"/>
        <a:ext cx="3306813" cy="1676772"/>
      </dsp:txXfrm>
    </dsp:sp>
    <dsp:sp modelId="{EB63FA3F-C545-4FAF-969B-6109A2A165A9}">
      <dsp:nvSpPr>
        <dsp:cNvPr id="0" name=""/>
        <dsp:cNvSpPr/>
      </dsp:nvSpPr>
      <dsp:spPr>
        <a:xfrm>
          <a:off x="9043796" y="1296144"/>
          <a:ext cx="2018737" cy="1114945"/>
        </a:xfrm>
        <a:prstGeom prst="roundRect">
          <a:avLst>
            <a:gd name="adj" fmla="val 10000"/>
          </a:avLst>
        </a:prstGeom>
        <a:solidFill>
          <a:srgbClr val="E58C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 Black" pitchFamily="34" charset="0"/>
            </a:rPr>
            <a:t>2128</a:t>
          </a:r>
          <a:r>
            <a:rPr lang="ru-RU" sz="2800" kern="1200" dirty="0" smtClean="0">
              <a:latin typeface="Arial Black" pitchFamily="34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сертификатов</a:t>
          </a:r>
          <a:endParaRPr lang="ru-RU" sz="1800" b="1" kern="1200" dirty="0">
            <a:latin typeface="Segoe UI" pitchFamily="34" charset="0"/>
            <a:cs typeface="Segoe UI" pitchFamily="34" charset="0"/>
          </a:endParaRPr>
        </a:p>
      </dsp:txBody>
      <dsp:txXfrm>
        <a:off x="9076452" y="1328800"/>
        <a:ext cx="1953425" cy="1049633"/>
      </dsp:txXfrm>
    </dsp:sp>
    <dsp:sp modelId="{16783E37-8ACE-4EC5-B2D8-79E62B628C9C}">
      <dsp:nvSpPr>
        <dsp:cNvPr id="0" name=""/>
        <dsp:cNvSpPr/>
      </dsp:nvSpPr>
      <dsp:spPr>
        <a:xfrm flipH="1">
          <a:off x="8352921" y="4032448"/>
          <a:ext cx="3213514" cy="12484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>
            <a:latin typeface="Segoe UI" pitchFamily="34" charset="0"/>
            <a:cs typeface="Segoe UI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Segoe UI" pitchFamily="34" charset="0"/>
              <a:cs typeface="Segoe UI" pitchFamily="34" charset="0"/>
            </a:rPr>
            <a:t>В 2015 году – </a:t>
          </a:r>
          <a:r>
            <a:rPr lang="ru-RU" sz="2000" b="1" kern="1200" dirty="0" smtClean="0">
              <a:latin typeface="Arial Black" pitchFamily="34" charset="0"/>
              <a:cs typeface="Segoe UI" pitchFamily="34" charset="0"/>
            </a:rPr>
            <a:t>743</a:t>
          </a:r>
          <a:r>
            <a:rPr lang="ru-RU" sz="2000" kern="1200" dirty="0" smtClean="0">
              <a:latin typeface="Arial Black" pitchFamily="34" charset="0"/>
              <a:cs typeface="Segoe UI" pitchFamily="34" charset="0"/>
            </a:rPr>
            <a:t> </a:t>
          </a:r>
          <a:r>
            <a:rPr lang="ru-RU" sz="2000" b="1" kern="1200" dirty="0" smtClean="0">
              <a:latin typeface="Segoe UI" pitchFamily="34" charset="0"/>
              <a:cs typeface="Segoe UI" pitchFamily="34" charset="0"/>
            </a:rPr>
            <a:t>сертификата,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Arial Black" pitchFamily="34" charset="0"/>
              <a:cs typeface="Segoe UI" pitchFamily="34" charset="0"/>
            </a:rPr>
            <a:t>484</a:t>
          </a:r>
          <a:r>
            <a:rPr lang="ru-RU" sz="2000" kern="1200" dirty="0" smtClean="0">
              <a:latin typeface="Segoe UI" pitchFamily="34" charset="0"/>
              <a:cs typeface="Segoe UI" pitchFamily="34" charset="0"/>
            </a:rPr>
            <a:t> </a:t>
          </a:r>
          <a:r>
            <a:rPr lang="ru-RU" sz="2000" b="1" kern="1200" dirty="0" smtClean="0">
              <a:latin typeface="Segoe UI" pitchFamily="34" charset="0"/>
              <a:cs typeface="Segoe UI" pitchFamily="34" charset="0"/>
            </a:rPr>
            <a:t>семьи -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Arial Black" pitchFamily="34" charset="0"/>
              <a:cs typeface="Segoe UI" pitchFamily="34" charset="0"/>
            </a:rPr>
            <a:t>72,8</a:t>
          </a:r>
          <a:r>
            <a:rPr lang="ru-RU" sz="2000" kern="1200" dirty="0" smtClean="0">
              <a:latin typeface="Segoe UI" pitchFamily="34" charset="0"/>
              <a:cs typeface="Segoe UI" pitchFamily="34" charset="0"/>
            </a:rPr>
            <a:t> </a:t>
          </a:r>
          <a:r>
            <a:rPr lang="ru-RU" sz="2000" b="1" kern="1200" dirty="0" smtClean="0">
              <a:latin typeface="Segoe UI" pitchFamily="34" charset="0"/>
              <a:cs typeface="Segoe UI" pitchFamily="34" charset="0"/>
            </a:rPr>
            <a:t>млн. рублей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>
            <a:latin typeface="Segoe UI" pitchFamily="34" charset="0"/>
            <a:cs typeface="Segoe UI" pitchFamily="34" charset="0"/>
          </a:endParaRPr>
        </a:p>
      </dsp:txBody>
      <dsp:txXfrm>
        <a:off x="8389485" y="4069012"/>
        <a:ext cx="3140386" cy="1175274"/>
      </dsp:txXfrm>
    </dsp:sp>
    <dsp:sp modelId="{506B006C-2AD2-45A7-B09C-DD2C898623C9}">
      <dsp:nvSpPr>
        <dsp:cNvPr id="0" name=""/>
        <dsp:cNvSpPr/>
      </dsp:nvSpPr>
      <dsp:spPr>
        <a:xfrm>
          <a:off x="8532852" y="2592288"/>
          <a:ext cx="3040081" cy="12484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atin typeface="Arial Black" pitchFamily="34" charset="0"/>
            </a:rPr>
            <a:t>867</a:t>
          </a:r>
          <a:r>
            <a:rPr lang="ru-RU" sz="2400" kern="1200" dirty="0" smtClean="0">
              <a:latin typeface="Arial Black" pitchFamily="34" charset="0"/>
            </a:rPr>
            <a:t> </a:t>
          </a: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семей  использовали средства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 Black" pitchFamily="34" charset="0"/>
            </a:rPr>
            <a:t>123,6</a:t>
          </a:r>
          <a:r>
            <a:rPr lang="ru-RU" sz="1500" kern="1200" dirty="0" smtClean="0"/>
            <a:t> </a:t>
          </a: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млн. рублей  </a:t>
          </a:r>
          <a:endParaRPr lang="ru-RU" sz="1800" b="1" kern="1200" dirty="0">
            <a:latin typeface="Segoe UI" pitchFamily="34" charset="0"/>
            <a:cs typeface="Segoe UI" pitchFamily="34" charset="0"/>
          </a:endParaRPr>
        </a:p>
      </dsp:txBody>
      <dsp:txXfrm>
        <a:off x="8569416" y="2628852"/>
        <a:ext cx="2966953" cy="1175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0C40B-65EB-4F18-B0A1-554AFF6EF78F}">
      <dsp:nvSpPr>
        <dsp:cNvPr id="0" name=""/>
        <dsp:cNvSpPr/>
      </dsp:nvSpPr>
      <dsp:spPr>
        <a:xfrm>
          <a:off x="0" y="60438"/>
          <a:ext cx="12190413" cy="865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Segoe UI" pitchFamily="34" charset="0"/>
              <a:cs typeface="Segoe UI" pitchFamily="34" charset="0"/>
            </a:rPr>
            <a:t>Обеспечение доступа к социальным услугам и поддержка семей с детьми, находящихся в трудной жизненной ситуации и социально опасном положении</a:t>
          </a:r>
          <a:endParaRPr lang="ru-RU" sz="2000" kern="1200" dirty="0">
            <a:latin typeface="Segoe UI" pitchFamily="34" charset="0"/>
            <a:cs typeface="Segoe UI" pitchFamily="34" charset="0"/>
          </a:endParaRPr>
        </a:p>
      </dsp:txBody>
      <dsp:txXfrm>
        <a:off x="42265" y="102703"/>
        <a:ext cx="12105883" cy="781270"/>
      </dsp:txXfrm>
    </dsp:sp>
    <dsp:sp modelId="{48E2EAF7-1237-49EE-9493-E2E1C3A0B3AB}">
      <dsp:nvSpPr>
        <dsp:cNvPr id="0" name=""/>
        <dsp:cNvSpPr/>
      </dsp:nvSpPr>
      <dsp:spPr>
        <a:xfrm>
          <a:off x="0" y="983838"/>
          <a:ext cx="12190413" cy="865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Segoe UI" pitchFamily="34" charset="0"/>
              <a:cs typeface="Segoe UI" pitchFamily="34" charset="0"/>
            </a:rPr>
            <a:t>Создание равных возможностей для детей, нуждающихся в особой заботе государства,                  прежде всего, детей-инвалидов</a:t>
          </a:r>
          <a:endParaRPr lang="ru-RU" sz="2000" kern="1200" dirty="0">
            <a:latin typeface="Segoe UI" pitchFamily="34" charset="0"/>
            <a:cs typeface="Segoe UI" pitchFamily="34" charset="0"/>
          </a:endParaRPr>
        </a:p>
      </dsp:txBody>
      <dsp:txXfrm>
        <a:off x="42265" y="1026103"/>
        <a:ext cx="12105883" cy="781270"/>
      </dsp:txXfrm>
    </dsp:sp>
    <dsp:sp modelId="{372DE21A-85B4-4D90-B572-FA5DC91CDAF9}">
      <dsp:nvSpPr>
        <dsp:cNvPr id="0" name=""/>
        <dsp:cNvSpPr/>
      </dsp:nvSpPr>
      <dsp:spPr>
        <a:xfrm>
          <a:off x="0" y="1907238"/>
          <a:ext cx="12190413" cy="865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Segoe UI" pitchFamily="34" charset="0"/>
              <a:cs typeface="Segoe UI" pitchFamily="34" charset="0"/>
            </a:rPr>
            <a:t>Создание системы защиты прав и интересов детей и дружественного к ребенку правосудия</a:t>
          </a:r>
          <a:endParaRPr lang="ru-RU" sz="2000" kern="1200" dirty="0">
            <a:latin typeface="Segoe UI" pitchFamily="34" charset="0"/>
            <a:cs typeface="Segoe UI" pitchFamily="34" charset="0"/>
          </a:endParaRPr>
        </a:p>
      </dsp:txBody>
      <dsp:txXfrm>
        <a:off x="42265" y="1949503"/>
        <a:ext cx="12105883" cy="781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8B48C-96AA-4B0A-9FB0-88DA1015E7EA}">
      <dsp:nvSpPr>
        <dsp:cNvPr id="0" name=""/>
        <dsp:cNvSpPr/>
      </dsp:nvSpPr>
      <dsp:spPr>
        <a:xfrm>
          <a:off x="2253638" y="95891"/>
          <a:ext cx="5569535" cy="19468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Arial Black" pitchFamily="34" charset="0"/>
            </a:rPr>
            <a:t>2 </a:t>
          </a:r>
          <a:r>
            <a:rPr lang="ru-RU" sz="1300" b="1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постановления Правительства Новгородской  области, </a:t>
          </a:r>
          <a:endParaRPr lang="ru-RU" sz="1300" b="1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/>
              </a:solidFill>
              <a:latin typeface="Arial Black" pitchFamily="34" charset="0"/>
              <a:cs typeface="Segoe UI" pitchFamily="34" charset="0"/>
            </a:rPr>
            <a:t>3</a:t>
          </a:r>
          <a:r>
            <a:rPr lang="ru-RU" sz="1300" b="1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 приказа департамента, </a:t>
          </a:r>
          <a:endParaRPr lang="ru-RU" sz="1300" b="1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определены </a:t>
          </a:r>
          <a:r>
            <a:rPr lang="ru-RU" sz="1300" b="1" kern="1200" dirty="0" smtClean="0">
              <a:solidFill>
                <a:schemeClr val="tx1"/>
              </a:solidFill>
              <a:latin typeface="Arial Black" pitchFamily="34" charset="0"/>
              <a:cs typeface="Segoe UI" pitchFamily="34" charset="0"/>
            </a:rPr>
            <a:t>4</a:t>
          </a:r>
          <a:r>
            <a:rPr lang="ru-RU" sz="1300" b="1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 ресурсных центра, </a:t>
          </a:r>
          <a:endParaRPr lang="ru-RU" sz="1300" b="1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обучено 90 специалистов, проведено </a:t>
          </a:r>
          <a:r>
            <a:rPr lang="ru-RU" sz="1300" b="1" kern="1200" dirty="0" smtClean="0">
              <a:solidFill>
                <a:schemeClr val="tx1"/>
              </a:solidFill>
              <a:latin typeface="Arial Black" pitchFamily="34" charset="0"/>
              <a:cs typeface="Segoe UI" pitchFamily="34" charset="0"/>
            </a:rPr>
            <a:t>7</a:t>
          </a:r>
          <a:r>
            <a:rPr lang="ru-RU" sz="1300" b="1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 семинаров, ПК «Катарсис»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253638" y="339248"/>
        <a:ext cx="4839463" cy="1460145"/>
      </dsp:txXfrm>
    </dsp:sp>
    <dsp:sp modelId="{A82DB51F-991B-4286-AADD-28A671A65525}">
      <dsp:nvSpPr>
        <dsp:cNvPr id="0" name=""/>
        <dsp:cNvSpPr/>
      </dsp:nvSpPr>
      <dsp:spPr>
        <a:xfrm>
          <a:off x="0" y="271886"/>
          <a:ext cx="2248374" cy="154090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Региональный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уровень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5221" y="347107"/>
        <a:ext cx="2097932" cy="1390465"/>
      </dsp:txXfrm>
    </dsp:sp>
    <dsp:sp modelId="{2C24F130-3259-4560-BE31-96EB86F391D5}">
      <dsp:nvSpPr>
        <dsp:cNvPr id="0" name=""/>
        <dsp:cNvSpPr/>
      </dsp:nvSpPr>
      <dsp:spPr>
        <a:xfrm>
          <a:off x="2296031" y="2104171"/>
          <a:ext cx="5454739" cy="15409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Постановления Администраций  муниципальных районов,</a:t>
          </a:r>
          <a:endParaRPr lang="ru-RU" sz="1300" b="1" kern="120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 Межведомственные рабочие группы под председательством заместителей Глав администраций</a:t>
          </a:r>
          <a:endParaRPr lang="ru-RU" sz="1300" b="1" kern="120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sp:txBody>
      <dsp:txXfrm>
        <a:off x="2296031" y="2296784"/>
        <a:ext cx="4876899" cy="1155681"/>
      </dsp:txXfrm>
    </dsp:sp>
    <dsp:sp modelId="{583F3522-B9DB-4310-837B-2109962577CD}">
      <dsp:nvSpPr>
        <dsp:cNvPr id="0" name=""/>
        <dsp:cNvSpPr/>
      </dsp:nvSpPr>
      <dsp:spPr>
        <a:xfrm>
          <a:off x="0" y="2047481"/>
          <a:ext cx="2223627" cy="154090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-100" baseline="0" dirty="0" smtClean="0">
              <a:solidFill>
                <a:schemeClr val="tx1"/>
              </a:solidFill>
            </a:rPr>
            <a:t>Муниципальный </a:t>
          </a:r>
          <a:r>
            <a:rPr lang="ru-RU" sz="1600" b="1" kern="1200" dirty="0" smtClean="0">
              <a:solidFill>
                <a:schemeClr val="tx1"/>
              </a:solidFill>
            </a:rPr>
            <a:t>уровень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(22 района)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5221" y="2122702"/>
        <a:ext cx="2073185" cy="1390465"/>
      </dsp:txXfrm>
    </dsp:sp>
    <dsp:sp modelId="{7475FF24-76E1-4E10-A551-B15272A647E0}">
      <dsp:nvSpPr>
        <dsp:cNvPr id="0" name=""/>
        <dsp:cNvSpPr/>
      </dsp:nvSpPr>
      <dsp:spPr>
        <a:xfrm>
          <a:off x="2554315" y="3799170"/>
          <a:ext cx="5268686" cy="18531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50 участковых социальных комиссий,</a:t>
          </a:r>
          <a:endParaRPr lang="ru-RU" sz="1300" b="1" kern="120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 Соглашения о сотрудничестве, </a:t>
          </a:r>
          <a:endParaRPr lang="ru-RU" sz="1300" b="1" kern="120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банк семей в ПК «Катарсис», </a:t>
          </a:r>
          <a:endParaRPr lang="ru-RU" sz="1300" b="1" kern="120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Планы мероприятий по социальному сопровождению, </a:t>
          </a:r>
          <a:endParaRPr lang="ru-RU" sz="1300" b="1" kern="120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технологии социальной работы</a:t>
          </a:r>
          <a:endParaRPr lang="ru-RU" sz="1300" b="1" kern="120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sp:txBody>
      <dsp:txXfrm>
        <a:off x="2554315" y="4030811"/>
        <a:ext cx="4573764" cy="1389844"/>
      </dsp:txXfrm>
    </dsp:sp>
    <dsp:sp modelId="{02E00106-5588-4131-93A9-D8B6958EE71E}">
      <dsp:nvSpPr>
        <dsp:cNvPr id="0" name=""/>
        <dsp:cNvSpPr/>
      </dsp:nvSpPr>
      <dsp:spPr>
        <a:xfrm>
          <a:off x="0" y="3916109"/>
          <a:ext cx="2554143" cy="154090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Учреждения социального обслуживания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(22 )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5221" y="3991330"/>
        <a:ext cx="2403701" cy="13904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3C7A0-613B-46AF-92D3-497652ABC518}">
      <dsp:nvSpPr>
        <dsp:cNvPr id="0" name=""/>
        <dsp:cNvSpPr/>
      </dsp:nvSpPr>
      <dsp:spPr>
        <a:xfrm>
          <a:off x="0" y="1825"/>
          <a:ext cx="11646493" cy="693316"/>
        </a:xfrm>
        <a:prstGeom prst="roundRect">
          <a:avLst/>
        </a:prstGeom>
        <a:gradFill flip="none" rotWithShape="0">
          <a:gsLst>
            <a:gs pos="0">
              <a:schemeClr val="accent2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2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2">
                <a:lumMod val="20000"/>
                <a:lumOff val="80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Реабилитационные мероприятия для слабовидящих детей  вместе с детско-родительским клубом </a:t>
          </a:r>
          <a:r>
            <a:rPr lang="ru-RU" sz="2000" b="1" i="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«Умка вместе с мамой»</a:t>
          </a:r>
          <a:endParaRPr lang="ru-RU" sz="2000" b="1" i="0" kern="120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sp:txBody>
      <dsp:txXfrm>
        <a:off x="33845" y="35670"/>
        <a:ext cx="11578803" cy="625626"/>
      </dsp:txXfrm>
    </dsp:sp>
    <dsp:sp modelId="{5242D2E4-3D2F-4F31-8181-5B66DBE9673C}">
      <dsp:nvSpPr>
        <dsp:cNvPr id="0" name=""/>
        <dsp:cNvSpPr/>
      </dsp:nvSpPr>
      <dsp:spPr>
        <a:xfrm>
          <a:off x="0" y="688104"/>
          <a:ext cx="11646493" cy="69331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Служба проката </a:t>
          </a:r>
          <a:r>
            <a:rPr lang="ru-RU" sz="2000" b="0" i="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реабилитационного оборудования</a:t>
          </a:r>
          <a:endParaRPr lang="ru-RU" sz="2000" b="0" i="0" kern="120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sp:txBody>
      <dsp:txXfrm>
        <a:off x="33845" y="721949"/>
        <a:ext cx="11578803" cy="625626"/>
      </dsp:txXfrm>
    </dsp:sp>
    <dsp:sp modelId="{BE226A07-505D-4263-9C5E-2030211185FB}">
      <dsp:nvSpPr>
        <dsp:cNvPr id="0" name=""/>
        <dsp:cNvSpPr/>
      </dsp:nvSpPr>
      <dsp:spPr>
        <a:xfrm>
          <a:off x="0" y="1411520"/>
          <a:ext cx="11646493" cy="693316"/>
        </a:xfrm>
        <a:prstGeom prst="roundRect">
          <a:avLst/>
        </a:prstGeom>
        <a:gradFill flip="none" rotWithShape="0">
          <a:gsLst>
            <a:gs pos="0">
              <a:schemeClr val="accent2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2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2">
                <a:lumMod val="20000"/>
                <a:lumOff val="80000"/>
                <a:shade val="100000"/>
                <a:satMod val="115000"/>
              </a:schemeClr>
            </a:gs>
          </a:gsLst>
          <a:lin ang="16200000" scaled="1"/>
          <a:tileRect/>
        </a:gra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Мобильная бригада </a:t>
          </a:r>
          <a:r>
            <a:rPr lang="ru-RU" sz="2000" b="0" i="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из числа специалистов центра </a:t>
          </a:r>
          <a:endParaRPr lang="ru-RU" sz="2000" b="0" i="0" kern="120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sp:txBody>
      <dsp:txXfrm>
        <a:off x="33845" y="1445365"/>
        <a:ext cx="11578803" cy="625626"/>
      </dsp:txXfrm>
    </dsp:sp>
    <dsp:sp modelId="{A5BF9394-3458-41C8-8AEB-9ED7EC4ECB4F}">
      <dsp:nvSpPr>
        <dsp:cNvPr id="0" name=""/>
        <dsp:cNvSpPr/>
      </dsp:nvSpPr>
      <dsp:spPr>
        <a:xfrm>
          <a:off x="0" y="2125040"/>
          <a:ext cx="11646493" cy="69331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Служба для семей, воспитывающих детей с расстройствами аутистического спектра</a:t>
          </a:r>
          <a:r>
            <a:rPr lang="ru-RU" sz="2000" b="0" i="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. При поддержке  НовГУ имени Я. Мудрого создан волонтерский отряд «Зонт для детей дождя» </a:t>
          </a:r>
          <a:endParaRPr lang="ru-RU" sz="2000" b="0" i="0" kern="120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sp:txBody>
      <dsp:txXfrm>
        <a:off x="33845" y="2158885"/>
        <a:ext cx="11578803" cy="625626"/>
      </dsp:txXfrm>
    </dsp:sp>
    <dsp:sp modelId="{8ADE266D-FAC6-40BA-8801-7E934F5C580E}">
      <dsp:nvSpPr>
        <dsp:cNvPr id="0" name=""/>
        <dsp:cNvSpPr/>
      </dsp:nvSpPr>
      <dsp:spPr>
        <a:xfrm>
          <a:off x="0" y="2821216"/>
          <a:ext cx="11646493" cy="693316"/>
        </a:xfrm>
        <a:prstGeom prst="roundRect">
          <a:avLst/>
        </a:prstGeom>
        <a:gradFill flip="none" rotWithShape="0">
          <a:gsLst>
            <a:gs pos="0">
              <a:schemeClr val="accent2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2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2">
                <a:lumMod val="20000"/>
                <a:lumOff val="80000"/>
                <a:shade val="100000"/>
                <a:satMod val="115000"/>
              </a:schemeClr>
            </a:gs>
          </a:gsLst>
          <a:lin ang="16200000" scaled="1"/>
          <a:tileRect/>
        </a:gra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Совместно с Еврейской  общиной Великого Новгорода применяются  </a:t>
          </a:r>
          <a:r>
            <a:rPr lang="ru-RU" sz="2000" b="1" i="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альтернативные методы реабилитации </a:t>
          </a:r>
          <a:r>
            <a:rPr lang="ru-RU" sz="2000" b="0" i="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на конно-спортивной базе в д.  Ермолино (</a:t>
          </a:r>
          <a:r>
            <a:rPr lang="ru-RU" sz="2000" b="1" i="0" kern="1200" dirty="0" err="1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иппотерапия</a:t>
          </a:r>
          <a:r>
            <a:rPr lang="ru-RU" sz="2000" b="0" i="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) </a:t>
          </a:r>
          <a:endParaRPr lang="ru-RU" sz="2000" b="0" i="0" kern="120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sp:txBody>
      <dsp:txXfrm>
        <a:off x="33845" y="2855061"/>
        <a:ext cx="11578803" cy="6256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0FDA7-435F-4D70-8688-94181932559B}">
      <dsp:nvSpPr>
        <dsp:cNvPr id="0" name=""/>
        <dsp:cNvSpPr/>
      </dsp:nvSpPr>
      <dsp:spPr>
        <a:xfrm>
          <a:off x="2015700" y="2354007"/>
          <a:ext cx="280920" cy="706131"/>
        </a:xfrm>
        <a:prstGeom prst="rightArrow">
          <a:avLst/>
        </a:prstGeom>
        <a:solidFill>
          <a:schemeClr val="bg1"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BB044-AE21-43C6-8E46-AFDC12F46551}">
      <dsp:nvSpPr>
        <dsp:cNvPr id="0" name=""/>
        <dsp:cNvSpPr/>
      </dsp:nvSpPr>
      <dsp:spPr>
        <a:xfrm>
          <a:off x="217" y="2038740"/>
          <a:ext cx="3773210" cy="13555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b="1" i="0" kern="1200" dirty="0" smtClean="0">
            <a:solidFill>
              <a:schemeClr val="accent1">
                <a:lumMod val="50000"/>
              </a:schemeClr>
            </a:solidFill>
            <a:latin typeface="Arial Black" pitchFamily="34" charset="0"/>
            <a:cs typeface="Segoe UI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0" kern="12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Segoe UI" pitchFamily="34" charset="0"/>
            </a:rPr>
            <a:t>17</a:t>
          </a:r>
          <a:r>
            <a:rPr lang="ru-RU" sz="2300" kern="1200" dirty="0" smtClean="0">
              <a:latin typeface="Segoe UI" pitchFamily="34" charset="0"/>
              <a:cs typeface="Segoe UI" pitchFamily="34" charset="0"/>
            </a:rPr>
            <a:t> </a:t>
          </a:r>
          <a:r>
            <a:rPr lang="ru-RU" sz="175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деревянных жилых корпусов организаций выведены из эксплуатации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5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в </a:t>
          </a:r>
          <a:r>
            <a:rPr lang="ru-RU" sz="1750" b="1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2013-2015 </a:t>
          </a:r>
          <a:r>
            <a:rPr lang="ru-RU" sz="175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годах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kern="1200" dirty="0" smtClean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800" kern="1200" dirty="0">
            <a:latin typeface="Segoe UI" pitchFamily="34" charset="0"/>
            <a:cs typeface="Segoe UI" pitchFamily="34" charset="0"/>
          </a:endParaRPr>
        </a:p>
      </dsp:txBody>
      <dsp:txXfrm>
        <a:off x="66388" y="2104911"/>
        <a:ext cx="3640868" cy="1223177"/>
      </dsp:txXfrm>
    </dsp:sp>
    <dsp:sp modelId="{DE6B5F27-6111-46F2-A497-DB7F092EF532}">
      <dsp:nvSpPr>
        <dsp:cNvPr id="0" name=""/>
        <dsp:cNvSpPr/>
      </dsp:nvSpPr>
      <dsp:spPr>
        <a:xfrm>
          <a:off x="4054225" y="2025832"/>
          <a:ext cx="3773210" cy="13813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Segoe UI" pitchFamily="34" charset="0"/>
            </a:rPr>
            <a:t>495</a:t>
          </a:r>
          <a:r>
            <a:rPr lang="ru-RU" sz="2800" i="0" kern="12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Segoe UI" pitchFamily="34" charset="0"/>
            </a:rPr>
            <a:t> </a:t>
          </a:r>
          <a:r>
            <a:rPr lang="ru-RU" sz="180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проживающих в них граждан переведены в здания с более высокой пожарной устойчивостью</a:t>
          </a:r>
          <a:endParaRPr lang="ru-RU" sz="1800" kern="120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sp:txBody>
      <dsp:txXfrm>
        <a:off x="4121656" y="2093263"/>
        <a:ext cx="3638348" cy="1246473"/>
      </dsp:txXfrm>
    </dsp:sp>
    <dsp:sp modelId="{8BCC0455-EF19-4A9F-B9FA-B9BF91B1F8B1}">
      <dsp:nvSpPr>
        <dsp:cNvPr id="0" name=""/>
        <dsp:cNvSpPr/>
      </dsp:nvSpPr>
      <dsp:spPr>
        <a:xfrm>
          <a:off x="8108450" y="2014506"/>
          <a:ext cx="3773210" cy="13942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на </a:t>
          </a:r>
          <a:r>
            <a:rPr lang="ru-RU" sz="2800" b="1" i="0" kern="12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Segoe UI" pitchFamily="34" charset="0"/>
            </a:rPr>
            <a:t>204</a:t>
          </a:r>
          <a:r>
            <a:rPr lang="ru-RU" sz="180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 места сократилась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мощность стационарных учреждений</a:t>
          </a:r>
          <a:endParaRPr lang="ru-RU" sz="1800" kern="1200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sp:txBody>
      <dsp:txXfrm>
        <a:off x="8176512" y="2082568"/>
        <a:ext cx="3637086" cy="1258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0.61067</cdr:x>
      <cdr:y>0.03696</cdr:y>
    </cdr:from>
    <cdr:to>
      <cdr:x>0.98394</cdr:x>
      <cdr:y>0.16195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52657" y="180771"/>
          <a:ext cx="3699666" cy="611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Всего – </a:t>
          </a:r>
          <a:r>
            <a:rPr lang="ru-RU" sz="3200" b="1" dirty="0" smtClean="0">
              <a:solidFill>
                <a:srgbClr val="C00000"/>
              </a:solidFill>
              <a:latin typeface="Arial Black" pitchFamily="34" charset="0"/>
              <a:cs typeface="Segoe UI" pitchFamily="34" charset="0"/>
            </a:rPr>
            <a:t>4,3</a:t>
          </a:r>
          <a:r>
            <a:rPr lang="ru-RU" sz="2000" b="1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млрд. рублей</a:t>
          </a:r>
          <a:endParaRPr lang="ru-RU" sz="2000" b="1" dirty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0.15653</cdr:x>
      <cdr:y>0.85771</cdr:y>
    </cdr:from>
    <cdr:to>
      <cdr:x>0.35935</cdr:x>
      <cdr:y>0.91883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2744" y="4476306"/>
          <a:ext cx="1584251" cy="318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0.3425</cdr:x>
      <cdr:y>0.51233</cdr:y>
    </cdr:from>
    <cdr:to>
      <cdr:x>0.45956</cdr:x>
      <cdr:y>0.67552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75380" y="28707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32B2-C276-4ED3-B384-EBEA4BD51B8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FDC66-FE6A-4DCD-B693-BEAAC5F6F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7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FDC66-FE6A-4DCD-B693-BEAAC5F6F5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76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5800"/>
            <a:ext cx="6091238" cy="3427413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74" y="4341203"/>
            <a:ext cx="5487057" cy="4117913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FDC66-FE6A-4DCD-B693-BEAAC5F6F58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9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5800"/>
            <a:ext cx="6091238" cy="3427413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74" y="4341203"/>
            <a:ext cx="5487057" cy="4117913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8F2C8-96DA-40C6-92D0-9B7D2764F3B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1480-22ED-4D18-8848-46BADB6648F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0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1480-22ED-4D18-8848-46BADB6648F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32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CEE25-873E-47A8-B845-6DA53B93F181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15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CEE25-873E-47A8-B845-6DA53B93F181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15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5800"/>
            <a:ext cx="6091238" cy="3427413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74" y="4341203"/>
            <a:ext cx="5487057" cy="4117913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A2C-B9E8-4F37-AF4A-1A401B58F30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6392-E5CC-4803-B3D5-FF2069B56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8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A2C-B9E8-4F37-AF4A-1A401B58F30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6392-E5CC-4803-B3D5-FF2069B56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6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A2C-B9E8-4F37-AF4A-1A401B58F30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6392-E5CC-4803-B3D5-FF2069B56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54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06347" y="457200"/>
            <a:ext cx="11580892" cy="5622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8721-983C-4C85-84EB-11AE097CABD8}" type="datetime1">
              <a:rPr lang="en-US"/>
              <a:pPr>
                <a:defRPr/>
              </a:pPr>
              <a:t>1/24/2017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6D909-B7BB-4D1A-AE6B-9DF882C40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54360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A2C-B9E8-4F37-AF4A-1A401B58F30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6392-E5CC-4803-B3D5-FF2069B56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8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A2C-B9E8-4F37-AF4A-1A401B58F30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6392-E5CC-4803-B3D5-FF2069B56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4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A2C-B9E8-4F37-AF4A-1A401B58F30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6392-E5CC-4803-B3D5-FF2069B56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5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A2C-B9E8-4F37-AF4A-1A401B58F30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6392-E5CC-4803-B3D5-FF2069B56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2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A2C-B9E8-4F37-AF4A-1A401B58F30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6392-E5CC-4803-B3D5-FF2069B56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4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A2C-B9E8-4F37-AF4A-1A401B58F30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6392-E5CC-4803-B3D5-FF2069B56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9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A2C-B9E8-4F37-AF4A-1A401B58F30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6392-E5CC-4803-B3D5-FF2069B56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5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A2C-B9E8-4F37-AF4A-1A401B58F30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6392-E5CC-4803-B3D5-FF2069B56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4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C9A2C-B9E8-4F37-AF4A-1A401B58F301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6392-E5CC-4803-B3D5-FF2069B56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0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chart" Target="../charts/char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chart" Target="../charts/chart1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brightnessContrast bright="2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4195" cy="702940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-1"/>
            <a:ext cx="12190411" cy="1052737"/>
          </a:xfrm>
          <a:prstGeom prst="rect">
            <a:avLst/>
          </a:prstGeom>
          <a:solidFill>
            <a:srgbClr val="2B1BF5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70670" y="198689"/>
            <a:ext cx="773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8742" y="6273225"/>
            <a:ext cx="7491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Руководитель департамента труда и социальной защиты населения Новгородской области 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Николай Николаевич </a:t>
            </a:r>
            <a:r>
              <a:rPr lang="ru-RU" sz="1600" b="1" dirty="0" err="1" smtClean="0">
                <a:solidFill>
                  <a:schemeClr val="bg1"/>
                </a:solidFill>
                <a:latin typeface="Arial Narrow" pitchFamily="34" charset="0"/>
              </a:rPr>
              <a:t>Ренкас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-3807" y="829307"/>
            <a:ext cx="1219421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8" y="70760"/>
            <a:ext cx="877565" cy="9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4843" y="5321240"/>
            <a:ext cx="12219038" cy="170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-55629" y="6842878"/>
            <a:ext cx="12259824" cy="151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-14843" y="5321240"/>
            <a:ext cx="12219038" cy="18928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 ИТОГАХ ДЕЯТЕЛЬНОСТИ 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ДЕПАРТАМЕНТА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ТРУДА И СОЦИАЛЬНОЙ ЗАЩИТЫ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НАСЕЛЕНИЯ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НОВГОРОДСКОЙ ОБЛАСТИ 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СФЕРЕ СОЦИАЛЬНОЙ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ЗАЩИТЫ,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ТРУДА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 ЗАНЯТОСТИ НАСЕЛЕНИЯ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ГОД И ЗАДАЧАХ НА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ГОД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259" y="73931"/>
            <a:ext cx="910800" cy="9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AutoShape 29"/>
          <p:cNvSpPr>
            <a:spLocks noChangeArrowheads="1"/>
          </p:cNvSpPr>
          <p:nvPr/>
        </p:nvSpPr>
        <p:spPr bwMode="auto">
          <a:xfrm>
            <a:off x="8981640" y="3834386"/>
            <a:ext cx="2508548" cy="2590800"/>
          </a:xfrm>
          <a:prstGeom prst="roundRect">
            <a:avLst>
              <a:gd name="adj" fmla="val 13745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350" dirty="0" smtClean="0">
              <a:latin typeface="Arial Black" pitchFamily="34" charset="0"/>
            </a:endParaRPr>
          </a:p>
          <a:p>
            <a:pPr algn="ctr"/>
            <a:r>
              <a:rPr lang="ru-RU" sz="1350" dirty="0" smtClean="0">
                <a:latin typeface="Arial Black" pitchFamily="34" charset="0"/>
              </a:rPr>
              <a:t>"</a:t>
            </a:r>
            <a:r>
              <a:rPr lang="ru-RU" sz="1350" b="1" dirty="0">
                <a:latin typeface="Arial Black" pitchFamily="34" charset="0"/>
              </a:rPr>
              <a:t>Снижение масштабов злоупотребления</a:t>
            </a:r>
          </a:p>
          <a:p>
            <a:pPr algn="ctr"/>
            <a:r>
              <a:rPr lang="ru-RU" sz="1350" b="1" dirty="0">
                <a:latin typeface="Arial Black" pitchFamily="34" charset="0"/>
              </a:rPr>
              <a:t>алкогольной продукции и профилактика алкоголизма среди</a:t>
            </a:r>
          </a:p>
          <a:p>
            <a:pPr algn="ctr"/>
            <a:r>
              <a:rPr lang="ru-RU" sz="1350" b="1" dirty="0" smtClean="0">
                <a:latin typeface="Arial Black" pitchFamily="34" charset="0"/>
              </a:rPr>
              <a:t>населения Новгородской области </a:t>
            </a:r>
          </a:p>
          <a:p>
            <a:pPr algn="ctr"/>
            <a:r>
              <a:rPr lang="ru-RU" sz="1350" b="1" dirty="0" smtClean="0">
                <a:latin typeface="Arial Black" pitchFamily="34" charset="0"/>
              </a:rPr>
              <a:t>на </a:t>
            </a:r>
            <a:r>
              <a:rPr lang="ru-RU" sz="1350" b="1" dirty="0">
                <a:latin typeface="Arial Black" pitchFamily="34" charset="0"/>
              </a:rPr>
              <a:t>2015 - 2018 годы"</a:t>
            </a:r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auto">
          <a:xfrm>
            <a:off x="6074673" y="3826976"/>
            <a:ext cx="2508548" cy="2590800"/>
          </a:xfrm>
          <a:prstGeom prst="roundRect">
            <a:avLst>
              <a:gd name="adj" fmla="val 13745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/>
              <a:t>«</a:t>
            </a:r>
            <a:r>
              <a:rPr lang="ru-RU" sz="1400" b="1" dirty="0">
                <a:latin typeface="Arial Black" pitchFamily="34" charset="0"/>
              </a:rPr>
              <a:t>Не </a:t>
            </a:r>
            <a:r>
              <a:rPr lang="ru-RU" sz="1400" b="1" dirty="0" smtClean="0">
                <a:latin typeface="Arial Black" pitchFamily="34" charset="0"/>
              </a:rPr>
              <a:t>оступись» </a:t>
            </a:r>
            <a:r>
              <a:rPr lang="ru-RU" sz="1400" b="1" dirty="0">
                <a:latin typeface="Arial Black" pitchFamily="34" charset="0"/>
              </a:rPr>
              <a:t>на 2015-2017 годы» </a:t>
            </a:r>
            <a:endParaRPr lang="en-US" sz="14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endParaRPr lang="ru-RU" sz="1400" b="1" dirty="0">
              <a:latin typeface="Arial Black" pitchFamily="34" charset="0"/>
            </a:endParaRPr>
          </a:p>
        </p:txBody>
      </p:sp>
      <p:sp>
        <p:nvSpPr>
          <p:cNvPr id="873" name="AutoShape 3"/>
          <p:cNvSpPr>
            <a:spLocks noChangeArrowheads="1"/>
          </p:cNvSpPr>
          <p:nvPr/>
        </p:nvSpPr>
        <p:spPr bwMode="auto">
          <a:xfrm>
            <a:off x="3234983" y="3845657"/>
            <a:ext cx="2510000" cy="2590800"/>
          </a:xfrm>
          <a:prstGeom prst="roundRect">
            <a:avLst>
              <a:gd name="adj" fmla="val 13745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latin typeface="Arial Black" pitchFamily="34" charset="0"/>
              </a:rPr>
              <a:t>«Защитим детей от </a:t>
            </a:r>
            <a:r>
              <a:rPr lang="ru-RU" sz="1400" b="1" dirty="0" smtClean="0">
                <a:latin typeface="Arial Black" pitchFamily="34" charset="0"/>
              </a:rPr>
              <a:t>насилия» </a:t>
            </a:r>
            <a:r>
              <a:rPr lang="ru-RU" sz="1400" b="1" dirty="0">
                <a:latin typeface="Arial Black" pitchFamily="34" charset="0"/>
              </a:rPr>
              <a:t>на 2014-2015 годы</a:t>
            </a:r>
            <a:r>
              <a:rPr lang="ru-RU" sz="1400" b="1" dirty="0" smtClean="0">
                <a:latin typeface="Arial Black" pitchFamily="34" charset="0"/>
              </a:rPr>
              <a:t>» </a:t>
            </a:r>
            <a:endParaRPr lang="en-US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74" name="AutoShape 4"/>
          <p:cNvSpPr>
            <a:spLocks noChangeArrowheads="1"/>
          </p:cNvSpPr>
          <p:nvPr/>
        </p:nvSpPr>
        <p:spPr bwMode="auto">
          <a:xfrm>
            <a:off x="378915" y="3861048"/>
            <a:ext cx="2504518" cy="2590800"/>
          </a:xfrm>
          <a:prstGeom prst="roundRect">
            <a:avLst>
              <a:gd name="adj" fmla="val 13745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</a:tabLst>
            </a:pPr>
            <a:r>
              <a:rPr lang="ru-RU" sz="1400" b="1" dirty="0">
                <a:latin typeface="Arial Black" pitchFamily="34" charset="0"/>
              </a:rPr>
              <a:t>«</a:t>
            </a:r>
            <a:r>
              <a:rPr lang="ru-RU" sz="1350" b="1" dirty="0">
                <a:latin typeface="Arial Black" pitchFamily="34" charset="0"/>
              </a:rPr>
              <a:t>Совершенствование</a:t>
            </a:r>
            <a:r>
              <a:rPr lang="ru-RU" sz="1400" b="1" dirty="0">
                <a:latin typeface="Arial Black" pitchFamily="34" charset="0"/>
              </a:rPr>
              <a:t> социальной поддержки семьи и детей в Новгородской области на 2014 -2018 годы»</a:t>
            </a:r>
            <a:endParaRPr lang="en-US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875" name="Group 5"/>
          <p:cNvGrpSpPr>
            <a:grpSpLocks/>
          </p:cNvGrpSpPr>
          <p:nvPr/>
        </p:nvGrpSpPr>
        <p:grpSpPr bwMode="auto">
          <a:xfrm>
            <a:off x="890303" y="2229362"/>
            <a:ext cx="10521545" cy="1363451"/>
            <a:chOff x="677" y="1032"/>
            <a:chExt cx="4185" cy="991"/>
          </a:xfrm>
        </p:grpSpPr>
        <p:sp>
          <p:nvSpPr>
            <p:cNvPr id="876" name="Rectangle 6"/>
            <p:cNvSpPr>
              <a:spLocks noChangeArrowheads="1"/>
            </p:cNvSpPr>
            <p:nvPr/>
          </p:nvSpPr>
          <p:spPr bwMode="gray">
            <a:xfrm rot="3419336">
              <a:off x="644" y="1065"/>
              <a:ext cx="918" cy="85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FF66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92" name="Rectangle 9"/>
            <p:cNvSpPr>
              <a:spLocks noChangeArrowheads="1"/>
            </p:cNvSpPr>
            <p:nvPr/>
          </p:nvSpPr>
          <p:spPr bwMode="gray">
            <a:xfrm>
              <a:off x="1545" y="1323"/>
              <a:ext cx="517" cy="95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8" name="Rectangle 12"/>
            <p:cNvSpPr>
              <a:spLocks noChangeArrowheads="1"/>
            </p:cNvSpPr>
            <p:nvPr/>
          </p:nvSpPr>
          <p:spPr bwMode="gray">
            <a:xfrm rot="3419336">
              <a:off x="1745" y="1109"/>
              <a:ext cx="952" cy="833"/>
            </a:xfrm>
            <a:prstGeom prst="rect">
              <a:avLst/>
            </a:prstGeom>
            <a:solidFill>
              <a:srgbClr val="5491D4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91D4"/>
              </a:extrusionClr>
              <a:contourClr>
                <a:srgbClr val="5491D4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879" name="Group 13"/>
            <p:cNvGrpSpPr>
              <a:grpSpLocks/>
            </p:cNvGrpSpPr>
            <p:nvPr/>
          </p:nvGrpSpPr>
          <p:grpSpPr bwMode="auto">
            <a:xfrm>
              <a:off x="2677" y="1294"/>
              <a:ext cx="517" cy="95"/>
              <a:chOff x="2176" y="3443"/>
              <a:chExt cx="388" cy="242"/>
            </a:xfrm>
          </p:grpSpPr>
          <p:sp>
            <p:nvSpPr>
              <p:cNvPr id="888" name="Rectangle 15"/>
              <p:cNvSpPr>
                <a:spLocks noChangeArrowheads="1"/>
              </p:cNvSpPr>
              <p:nvPr/>
            </p:nvSpPr>
            <p:spPr bwMode="gray">
              <a:xfrm>
                <a:off x="2176" y="3443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0" name="Oval 1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80" name="Rectangle 18"/>
            <p:cNvSpPr>
              <a:spLocks noChangeArrowheads="1"/>
            </p:cNvSpPr>
            <p:nvPr/>
          </p:nvSpPr>
          <p:spPr bwMode="gray">
            <a:xfrm rot="3419336">
              <a:off x="2843" y="1114"/>
              <a:ext cx="978" cy="839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881" name="Group 19"/>
            <p:cNvGrpSpPr>
              <a:grpSpLocks/>
            </p:cNvGrpSpPr>
            <p:nvPr/>
          </p:nvGrpSpPr>
          <p:grpSpPr bwMode="auto">
            <a:xfrm>
              <a:off x="3791" y="1289"/>
              <a:ext cx="677" cy="104"/>
              <a:chOff x="2111" y="3443"/>
              <a:chExt cx="388" cy="266"/>
            </a:xfrm>
          </p:grpSpPr>
          <p:sp>
            <p:nvSpPr>
              <p:cNvPr id="884" name="Rectangle 21"/>
              <p:cNvSpPr>
                <a:spLocks noChangeArrowheads="1"/>
              </p:cNvSpPr>
              <p:nvPr/>
            </p:nvSpPr>
            <p:spPr bwMode="gray">
              <a:xfrm>
                <a:off x="2111" y="3467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5" name="Oval 2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6" name="Oval 2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82" name="Rectangle 24"/>
            <p:cNvSpPr>
              <a:spLocks noChangeArrowheads="1"/>
            </p:cNvSpPr>
            <p:nvPr/>
          </p:nvSpPr>
          <p:spPr bwMode="gray">
            <a:xfrm rot="3419336">
              <a:off x="4010" y="1110"/>
              <a:ext cx="896" cy="80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99"/>
              </a:extrusionClr>
              <a:contourClr>
                <a:srgbClr val="0099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896" name="Text Box 26"/>
          <p:cNvSpPr txBox="1">
            <a:spLocks noChangeArrowheads="1"/>
          </p:cNvSpPr>
          <p:nvPr/>
        </p:nvSpPr>
        <p:spPr bwMode="gray">
          <a:xfrm rot="19430834">
            <a:off x="3995531" y="2372479"/>
            <a:ext cx="18582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Грант Фонда </a:t>
            </a:r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–</a:t>
            </a:r>
            <a:endParaRPr lang="ru-RU" sz="16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7,6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млн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руб.</a:t>
            </a:r>
            <a:endParaRPr lang="en-U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9524914">
            <a:off x="6709340" y="2368287"/>
            <a:ext cx="1856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Грант Фонда - </a:t>
            </a: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6,1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млн.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руб. 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486219">
            <a:off x="990216" y="2301814"/>
            <a:ext cx="2126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Объем средств-</a:t>
            </a: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692,3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2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млн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. руб.</a:t>
            </a:r>
          </a:p>
        </p:txBody>
      </p:sp>
      <p:sp>
        <p:nvSpPr>
          <p:cNvPr id="30" name="TextBox 29"/>
          <p:cNvSpPr txBox="1"/>
          <p:nvPr/>
        </p:nvSpPr>
        <p:spPr>
          <a:xfrm rot="19390275">
            <a:off x="9530058" y="2169850"/>
            <a:ext cx="207835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 Black" pitchFamily="34" charset="0"/>
              </a:rPr>
              <a:t>Областной бюджет –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3,2 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 Black" pitchFamily="34" charset="0"/>
              </a:rPr>
              <a:t>млн</a:t>
            </a:r>
            <a:r>
              <a:rPr lang="ru-RU" sz="1500" b="1" dirty="0"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ru-RU" sz="1500" b="1" dirty="0" smtClean="0">
                <a:solidFill>
                  <a:schemeClr val="bg1"/>
                </a:solidFill>
                <a:latin typeface="Arial Black" pitchFamily="34" charset="0"/>
              </a:rPr>
              <a:t>руб. </a:t>
            </a:r>
            <a:endParaRPr lang="ru-RU" sz="15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50" y="570244"/>
            <a:ext cx="11881319" cy="108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Финансирование подпрограмм государственной программы 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Социальная поддержка граждан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Новгородской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области на 2014-2018 годы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» (поддержка семей  с детьми)       </a:t>
            </a:r>
            <a:r>
              <a:rPr lang="ru-RU" sz="286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76 тысяч семей, 113 тысяч детей       </a:t>
            </a:r>
            <a:endParaRPr lang="ru-RU" sz="286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44612190"/>
              </p:ext>
            </p:extLst>
          </p:nvPr>
        </p:nvGraphicFramePr>
        <p:xfrm>
          <a:off x="2422798" y="-603448"/>
          <a:ext cx="6259673" cy="4952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98" name="Text Box 28"/>
          <p:cNvSpPr txBox="1">
            <a:spLocks noChangeArrowheads="1"/>
          </p:cNvSpPr>
          <p:nvPr/>
        </p:nvSpPr>
        <p:spPr bwMode="gray">
          <a:xfrm>
            <a:off x="8838050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25001708"/>
              </p:ext>
            </p:extLst>
          </p:nvPr>
        </p:nvGraphicFramePr>
        <p:xfrm>
          <a:off x="1917692" y="3068958"/>
          <a:ext cx="6937023" cy="389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42785" y="2804142"/>
            <a:ext cx="890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Segoe UI" pitchFamily="34" charset="0"/>
              </a:rPr>
              <a:t>Получатели </a:t>
            </a:r>
            <a:r>
              <a:rPr lang="ru-RU" sz="2000" b="1" dirty="0" smtClean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Segoe UI" pitchFamily="34" charset="0"/>
              </a:rPr>
              <a:t>ежемесячного пособия </a:t>
            </a:r>
            <a:r>
              <a:rPr lang="ru-RU" sz="20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Segoe UI" pitchFamily="34" charset="0"/>
              </a:rPr>
              <a:t>на ребенка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5320" y="561151"/>
            <a:ext cx="788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Государственные пособия семьям с детьми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white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prstClr val="white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prstClr val="white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prstClr val="white"/>
              </a:solidFill>
              <a:latin typeface="Arial Narrow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10305978"/>
              </p:ext>
            </p:extLst>
          </p:nvPr>
        </p:nvGraphicFramePr>
        <p:xfrm>
          <a:off x="190551" y="1268760"/>
          <a:ext cx="1173730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90750" y="751590"/>
            <a:ext cx="792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Социальная поддержка многодетных семей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Text Box 25"/>
          <p:cNvSpPr txBox="1">
            <a:spLocks noChangeArrowheads="1"/>
          </p:cNvSpPr>
          <p:nvPr/>
        </p:nvSpPr>
        <p:spPr bwMode="gray">
          <a:xfrm>
            <a:off x="2031736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6" name="Text Box 26"/>
          <p:cNvSpPr txBox="1">
            <a:spLocks noChangeArrowheads="1"/>
          </p:cNvSpPr>
          <p:nvPr/>
        </p:nvSpPr>
        <p:spPr bwMode="gray">
          <a:xfrm>
            <a:off x="4368231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7" name="Text Box 27"/>
          <p:cNvSpPr txBox="1">
            <a:spLocks noChangeArrowheads="1"/>
          </p:cNvSpPr>
          <p:nvPr/>
        </p:nvSpPr>
        <p:spPr bwMode="gray">
          <a:xfrm>
            <a:off x="6603140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8" name="Text Box 28"/>
          <p:cNvSpPr txBox="1">
            <a:spLocks noChangeArrowheads="1"/>
          </p:cNvSpPr>
          <p:nvPr/>
        </p:nvSpPr>
        <p:spPr bwMode="gray">
          <a:xfrm>
            <a:off x="8838050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812571"/>
              </p:ext>
            </p:extLst>
          </p:nvPr>
        </p:nvGraphicFramePr>
        <p:xfrm>
          <a:off x="423863" y="1074738"/>
          <a:ext cx="5627687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Лист" r:id="rId3" imgW="4400693" imgH="2819495" progId="Excel.Sheet.8">
                  <p:embed/>
                </p:oleObj>
              </mc:Choice>
              <mc:Fallback>
                <p:oleObj name="Лист" r:id="rId3" imgW="4400693" imgH="281949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074738"/>
                        <a:ext cx="5627687" cy="312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396206" y="4567354"/>
            <a:ext cx="11387631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dirty="0">
                <a:solidFill>
                  <a:srgbClr val="171717"/>
                </a:solidFill>
                <a:latin typeface="Segoe UI" pitchFamily="34" charset="0"/>
                <a:cs typeface="Segoe UI" pitchFamily="34" charset="0"/>
              </a:rPr>
              <a:t>В </a:t>
            </a:r>
            <a:r>
              <a:rPr lang="ru-RU" dirty="0" smtClean="0">
                <a:solidFill>
                  <a:srgbClr val="171717"/>
                </a:solidFill>
                <a:latin typeface="Segoe UI" pitchFamily="34" charset="0"/>
                <a:cs typeface="Segoe UI" pitchFamily="34" charset="0"/>
              </a:rPr>
              <a:t>2015 </a:t>
            </a:r>
            <a:r>
              <a:rPr lang="ru-RU" dirty="0">
                <a:solidFill>
                  <a:srgbClr val="171717"/>
                </a:solidFill>
                <a:latin typeface="Segoe UI" pitchFamily="34" charset="0"/>
                <a:cs typeface="Segoe UI" pitchFamily="34" charset="0"/>
              </a:rPr>
              <a:t>году  на территории области функционировали </a:t>
            </a:r>
            <a:r>
              <a:rPr lang="ru-RU" sz="2400" dirty="0" smtClean="0">
                <a:latin typeface="Arial Black" pitchFamily="34" charset="0"/>
                <a:cs typeface="Segoe UI" pitchFamily="34" charset="0"/>
              </a:rPr>
              <a:t>375</a:t>
            </a:r>
            <a:r>
              <a:rPr lang="ru-RU" dirty="0" smtClean="0">
                <a:solidFill>
                  <a:srgbClr val="171717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dirty="0">
                <a:solidFill>
                  <a:srgbClr val="171717"/>
                </a:solidFill>
                <a:latin typeface="Segoe UI" pitchFamily="34" charset="0"/>
                <a:cs typeface="Segoe UI" pitchFamily="34" charset="0"/>
              </a:rPr>
              <a:t>различных оздоровительных лагерей: </a:t>
            </a:r>
          </a:p>
          <a:p>
            <a:pPr indent="3225800" eaLnBrk="1" hangingPunct="1"/>
            <a:r>
              <a:rPr lang="ru-RU" sz="2000" dirty="0" smtClean="0">
                <a:latin typeface="Arial Black" pitchFamily="34" charset="0"/>
                <a:cs typeface="Segoe UI" pitchFamily="34" charset="0"/>
              </a:rPr>
              <a:t>231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лагерь дневного  пребывания, </a:t>
            </a:r>
            <a:endParaRPr lang="ru-RU" dirty="0" smtClean="0">
              <a:latin typeface="Segoe UI" pitchFamily="34" charset="0"/>
              <a:cs typeface="Segoe UI" pitchFamily="34" charset="0"/>
            </a:endParaRPr>
          </a:p>
          <a:p>
            <a:pPr indent="3225800" eaLnBrk="1" hangingPunct="1"/>
            <a:r>
              <a:rPr lang="ru-RU" sz="2000" dirty="0" smtClean="0">
                <a:latin typeface="Arial Black" pitchFamily="34" charset="0"/>
                <a:cs typeface="Segoe UI" pitchFamily="34" charset="0"/>
              </a:rPr>
              <a:t>60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профильных лагерей, </a:t>
            </a:r>
          </a:p>
          <a:p>
            <a:pPr indent="3225800" eaLnBrk="1" hangingPunct="1"/>
            <a:r>
              <a:rPr lang="ru-RU" sz="2000" dirty="0" smtClean="0">
                <a:latin typeface="Arial Black" pitchFamily="34" charset="0"/>
                <a:cs typeface="Segoe UI" pitchFamily="34" charset="0"/>
              </a:rPr>
              <a:t>6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палаточных, </a:t>
            </a:r>
          </a:p>
          <a:p>
            <a:pPr indent="3225800" eaLnBrk="1" hangingPunct="1"/>
            <a:r>
              <a:rPr lang="ru-RU" sz="2000" dirty="0" smtClean="0">
                <a:latin typeface="Arial Black" pitchFamily="34" charset="0"/>
                <a:cs typeface="Segoe UI" pitchFamily="34" charset="0"/>
              </a:rPr>
              <a:t>60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лагерей труда и отдыха, </a:t>
            </a:r>
          </a:p>
          <a:p>
            <a:pPr indent="3225800" eaLnBrk="1" hangingPunct="1"/>
            <a:r>
              <a:rPr lang="ru-RU" sz="2000" dirty="0">
                <a:latin typeface="Arial Black" pitchFamily="34" charset="0"/>
                <a:cs typeface="Segoe UI" pitchFamily="34" charset="0"/>
              </a:rPr>
              <a:t>12</a:t>
            </a:r>
            <a:r>
              <a:rPr lang="ru-RU" sz="2000" dirty="0">
                <a:latin typeface="Segoe UI" pitchFamily="34" charset="0"/>
                <a:cs typeface="Segoe UI" pitchFamily="34" charset="0"/>
              </a:rPr>
              <a:t>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загородных оздоровительных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лагерей </a:t>
            </a:r>
            <a:endParaRPr lang="ru-RU" dirty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928649"/>
              </p:ext>
            </p:extLst>
          </p:nvPr>
        </p:nvGraphicFramePr>
        <p:xfrm>
          <a:off x="5963022" y="1484313"/>
          <a:ext cx="5986123" cy="297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380920" y="1042989"/>
            <a:ext cx="55682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>
                <a:latin typeface="Segoe UI" pitchFamily="34" charset="0"/>
                <a:cs typeface="Segoe UI" pitchFamily="34" charset="0"/>
              </a:rPr>
              <a:t>Сведения об оздоровлении </a:t>
            </a: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детей, (чел.)</a:t>
            </a:r>
            <a:endParaRPr lang="ru-RU" sz="16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6217" y="564770"/>
            <a:ext cx="5291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Отдых и оздоровление детей</a:t>
            </a:r>
          </a:p>
        </p:txBody>
      </p:sp>
    </p:spTree>
    <p:extLst>
      <p:ext uri="{BB962C8B-B14F-4D97-AF65-F5344CB8AC3E}">
        <p14:creationId xmlns:p14="http://schemas.microsoft.com/office/powerpoint/2010/main" val="22765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323676"/>
              </p:ext>
            </p:extLst>
          </p:nvPr>
        </p:nvGraphicFramePr>
        <p:xfrm>
          <a:off x="6445317" y="1499455"/>
          <a:ext cx="5762625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427731"/>
              </p:ext>
            </p:extLst>
          </p:nvPr>
        </p:nvGraphicFramePr>
        <p:xfrm>
          <a:off x="33795" y="1628800"/>
          <a:ext cx="5895975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908712"/>
              </p:ext>
            </p:extLst>
          </p:nvPr>
        </p:nvGraphicFramePr>
        <p:xfrm>
          <a:off x="396207" y="1268759"/>
          <a:ext cx="11201554" cy="558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7159" y="548022"/>
            <a:ext cx="11521280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20" b="1" dirty="0" smtClean="0">
                <a:solidFill>
                  <a:srgbClr val="C00000"/>
                </a:solidFill>
                <a:latin typeface="Arial Black" pitchFamily="34" charset="0"/>
              </a:rPr>
              <a:t>Адресная поддержка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-  предоставление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субсидий на оплату жилого помещения и коммунальных услуг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243647" y="908720"/>
            <a:ext cx="9693071" cy="2159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Средства, направленные на адресную поддержку </a:t>
            </a: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875233"/>
              </p:ext>
            </p:extLst>
          </p:nvPr>
        </p:nvGraphicFramePr>
        <p:xfrm>
          <a:off x="270862" y="1313384"/>
          <a:ext cx="11505151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2638" y="0"/>
            <a:ext cx="1080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269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915602" y="751592"/>
            <a:ext cx="8349162" cy="30797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Адресная поддержка населения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2678" y="1268760"/>
            <a:ext cx="9834870" cy="49688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территории Новгородской области государственная социальная помощь малоимущим гражданам, чей доход не превышает величину прожиточного минимума, </a:t>
            </a:r>
            <a:r>
              <a:rPr lang="ru-RU" sz="20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социальная </a:t>
            </a:r>
            <a:r>
              <a:rPr lang="ru-RU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поддержка лицам, оказавшимся в трудной жизненной ситуации, </a:t>
            </a:r>
            <a:r>
              <a:rPr lang="ru-RU" sz="20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адресная социальная поддержка отдельным категориям граждан предоставляются: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соответствии с </a:t>
            </a:r>
            <a:r>
              <a:rPr lang="ru-RU" sz="2000" b="1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областным законом 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cs typeface="Segoe UI" pitchFamily="34" charset="0"/>
              </a:rPr>
              <a:t>от </a:t>
            </a: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  <a:cs typeface="Segoe UI" pitchFamily="34" charset="0"/>
              </a:rPr>
              <a:t>31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Segoe UI" pitchFamily="34" charset="0"/>
              </a:rPr>
              <a:t>марта 2015 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cs typeface="Segoe UI" pitchFamily="34" charset="0"/>
              </a:rPr>
              <a:t>года №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Segoe UI" pitchFamily="34" charset="0"/>
              </a:rPr>
              <a:t>740-ОЗ 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«О государственной социальной помощи малоимущим семьям, малоимущим одиноко проживающим гражданам, социальной поддержке отдельным категориям граждан, в том числе лицам, оказавшимся в трудной жизненной ситуации, и наделении органов местного самоуправления муниципальных районов и городского округа Новгородской области отдельными государственными полномочиями»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Segoe UI" pitchFamily="34" charset="0"/>
            </a:endParaRP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4646" y="24802"/>
            <a:ext cx="10873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603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960388" y="563014"/>
            <a:ext cx="10747034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Объем средств, поступивших в фонд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областного марафона «Рождественский подарок»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17735"/>
              </p:ext>
            </p:extLst>
          </p:nvPr>
        </p:nvGraphicFramePr>
        <p:xfrm>
          <a:off x="1774728" y="1484784"/>
          <a:ext cx="9312291" cy="86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699"/>
                <a:gridCol w="1034699"/>
                <a:gridCol w="1034699"/>
                <a:gridCol w="1034699"/>
                <a:gridCol w="1034699"/>
                <a:gridCol w="1034699"/>
                <a:gridCol w="1034699"/>
                <a:gridCol w="1034699"/>
                <a:gridCol w="1034699"/>
              </a:tblGrid>
              <a:tr h="431800">
                <a:tc gridSpan="9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399"/>
                          </a:solidFill>
                          <a:latin typeface="+mj-lt"/>
                        </a:rPr>
                        <a:t>ВСЕГО (млн. рублей)</a:t>
                      </a:r>
                      <a:endParaRPr lang="ru-RU" sz="1400" b="1" dirty="0">
                        <a:solidFill>
                          <a:srgbClr val="003399"/>
                        </a:solidFill>
                        <a:latin typeface="+mj-lt"/>
                      </a:endParaRPr>
                    </a:p>
                  </a:txBody>
                  <a:tcPr marL="121893" marR="121893" marT="45674" marB="456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37" marR="91437" marT="45700" marB="457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latin typeface="+mj-lt"/>
                      </a:endParaRPr>
                    </a:p>
                  </a:txBody>
                  <a:tcPr marL="91435" marR="91435" marT="45674" marB="456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latin typeface="+mj-lt"/>
                      </a:endParaRPr>
                    </a:p>
                  </a:txBody>
                  <a:tcPr marL="91432" marR="91432" marT="45674" marB="456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latin typeface="+mj-lt"/>
                      </a:endParaRPr>
                    </a:p>
                  </a:txBody>
                  <a:tcPr marL="91432" marR="91432" marT="45674" marB="456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3399"/>
                          </a:solidFill>
                          <a:latin typeface="Arial Black" pitchFamily="34" charset="0"/>
                        </a:rPr>
                        <a:t>13</a:t>
                      </a:r>
                      <a:r>
                        <a:rPr lang="ru-RU" sz="1400" b="1" dirty="0" smtClean="0">
                          <a:solidFill>
                            <a:srgbClr val="003399"/>
                          </a:solidFill>
                          <a:latin typeface="Arial Black" pitchFamily="34" charset="0"/>
                        </a:rPr>
                        <a:t>,6</a:t>
                      </a:r>
                      <a:endParaRPr lang="ru-RU" sz="1400" b="1" dirty="0">
                        <a:solidFill>
                          <a:srgbClr val="003399"/>
                        </a:solidFill>
                        <a:latin typeface="Arial Black" pitchFamily="34" charset="0"/>
                      </a:endParaRPr>
                    </a:p>
                  </a:txBody>
                  <a:tcPr marL="121893" marR="121893" marT="45674" marB="456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3399"/>
                          </a:solidFill>
                          <a:latin typeface="Arial Black" pitchFamily="34" charset="0"/>
                        </a:rPr>
                        <a:t>15,5</a:t>
                      </a:r>
                      <a:endParaRPr lang="ru-RU" sz="1400" b="1" dirty="0">
                        <a:solidFill>
                          <a:srgbClr val="003399"/>
                        </a:solidFill>
                        <a:latin typeface="Arial Black" pitchFamily="34" charset="0"/>
                      </a:endParaRPr>
                    </a:p>
                  </a:txBody>
                  <a:tcPr marL="121893" marR="121893" marT="45674" marB="456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99"/>
                          </a:solidFill>
                          <a:latin typeface="Arial Black" pitchFamily="34" charset="0"/>
                        </a:rPr>
                        <a:t>16,3</a:t>
                      </a:r>
                      <a:endParaRPr lang="ru-RU" sz="1400" b="1" dirty="0">
                        <a:solidFill>
                          <a:srgbClr val="003399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91421" marR="914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99"/>
                          </a:solidFill>
                          <a:latin typeface="Arial Black" pitchFamily="34" charset="0"/>
                        </a:rPr>
                        <a:t>24,3</a:t>
                      </a:r>
                      <a:endParaRPr lang="ru-RU" sz="1400" b="1" dirty="0">
                        <a:solidFill>
                          <a:srgbClr val="003399"/>
                        </a:solidFill>
                        <a:latin typeface="Arial Black" pitchFamily="34" charset="0"/>
                      </a:endParaRPr>
                    </a:p>
                  </a:txBody>
                  <a:tcPr marL="91421" marR="9142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399"/>
                          </a:solidFill>
                          <a:latin typeface="Arial Black" pitchFamily="34" charset="0"/>
                        </a:rPr>
                        <a:t>35,1</a:t>
                      </a:r>
                      <a:endParaRPr lang="ru-RU" sz="1400" b="1" dirty="0">
                        <a:solidFill>
                          <a:srgbClr val="003399"/>
                        </a:solidFill>
                        <a:latin typeface="Arial Black" pitchFamily="34" charset="0"/>
                      </a:endParaRPr>
                    </a:p>
                  </a:txBody>
                  <a:tcPr marL="121893" marR="121893" marT="45674" marB="456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399"/>
                          </a:solidFill>
                          <a:latin typeface="Arial Black" pitchFamily="34" charset="0"/>
                        </a:rPr>
                        <a:t>42,5</a:t>
                      </a:r>
                      <a:endParaRPr lang="ru-RU" sz="1400" b="1" dirty="0">
                        <a:solidFill>
                          <a:srgbClr val="003399"/>
                        </a:solidFill>
                        <a:latin typeface="Arial Black" pitchFamily="34" charset="0"/>
                      </a:endParaRPr>
                    </a:p>
                  </a:txBody>
                  <a:tcPr marL="121893" marR="121893" marT="45674" marB="456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399"/>
                          </a:solidFill>
                          <a:latin typeface="Arial Black" pitchFamily="34" charset="0"/>
                        </a:rPr>
                        <a:t>46,1</a:t>
                      </a:r>
                      <a:endParaRPr lang="ru-RU" sz="1400" b="1" dirty="0">
                        <a:solidFill>
                          <a:srgbClr val="003399"/>
                        </a:solidFill>
                        <a:latin typeface="Arial Black" pitchFamily="34" charset="0"/>
                      </a:endParaRPr>
                    </a:p>
                  </a:txBody>
                  <a:tcPr marL="121893" marR="121893" marT="45674" marB="456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399"/>
                          </a:solidFill>
                          <a:latin typeface="Arial Black" pitchFamily="34" charset="0"/>
                        </a:rPr>
                        <a:t>52,</a:t>
                      </a:r>
                      <a:r>
                        <a:rPr lang="en-US" sz="1400" b="1" dirty="0" smtClean="0">
                          <a:solidFill>
                            <a:srgbClr val="003399"/>
                          </a:solidFill>
                          <a:latin typeface="Arial Black" pitchFamily="34" charset="0"/>
                        </a:rPr>
                        <a:t>7</a:t>
                      </a:r>
                      <a:endParaRPr lang="ru-RU" sz="1400" b="1" dirty="0">
                        <a:solidFill>
                          <a:srgbClr val="003399"/>
                        </a:solidFill>
                        <a:latin typeface="Arial Black" pitchFamily="34" charset="0"/>
                      </a:endParaRPr>
                    </a:p>
                  </a:txBody>
                  <a:tcPr marL="121893" marR="121893" marT="45674" marB="456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399"/>
                          </a:solidFill>
                          <a:latin typeface="Arial Black" pitchFamily="34" charset="0"/>
                        </a:rPr>
                        <a:t>57,4</a:t>
                      </a:r>
                      <a:endParaRPr lang="ru-RU" sz="1400" b="1" dirty="0">
                        <a:solidFill>
                          <a:srgbClr val="003399"/>
                        </a:solidFill>
                        <a:latin typeface="Arial Black" pitchFamily="34" charset="0"/>
                      </a:endParaRPr>
                    </a:p>
                  </a:txBody>
                  <a:tcPr marL="121893" marR="121893" marT="45674" marB="456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07861992"/>
              </p:ext>
            </p:extLst>
          </p:nvPr>
        </p:nvGraphicFramePr>
        <p:xfrm>
          <a:off x="849223" y="2641823"/>
          <a:ext cx="10481920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Лист" r:id="rId3" imgW="8401050" imgH="3552873" progId="Excel.Sheet.8">
                  <p:embed/>
                </p:oleObj>
              </mc:Choice>
              <mc:Fallback>
                <p:oleObj name="Лист" r:id="rId3" imgW="8401050" imgH="3552873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223" y="2641823"/>
                        <a:ext cx="10481920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5937464"/>
            <a:ext cx="861371" cy="72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 rot="10800000" flipV="1">
            <a:off x="7942792" y="6126165"/>
            <a:ext cx="4129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000" dirty="0">
                <a:solidFill>
                  <a:srgbClr val="990033"/>
                </a:solidFill>
                <a:latin typeface="Arial Black" pitchFamily="34" charset="0"/>
                <a:cs typeface="Times New Roman" pitchFamily="18" charset="0"/>
              </a:rPr>
              <a:t>Областной  марафон </a:t>
            </a:r>
          </a:p>
          <a:p>
            <a:pPr algn="ctr"/>
            <a:r>
              <a:rPr lang="ru-RU" sz="1000" dirty="0">
                <a:solidFill>
                  <a:srgbClr val="990033"/>
                </a:solidFill>
                <a:latin typeface="Arial Black" pitchFamily="34" charset="0"/>
                <a:cs typeface="Times New Roman" pitchFamily="18" charset="0"/>
              </a:rPr>
              <a:t>«Рождественский подарок»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82638" y="0"/>
            <a:ext cx="11089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74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15" y="2510851"/>
            <a:ext cx="3186708" cy="21244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90" y="3573087"/>
            <a:ext cx="3119533" cy="2079688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8340" y="728484"/>
            <a:ext cx="5622850" cy="39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36525" eaLnBrk="0" hangingPunct="0">
              <a:tabLst>
                <a:tab pos="501650" algn="l"/>
                <a:tab pos="1416050" algn="l"/>
                <a:tab pos="2330450" algn="l"/>
                <a:tab pos="3244850" algn="l"/>
                <a:tab pos="4159250" algn="l"/>
                <a:tab pos="5073650" algn="l"/>
                <a:tab pos="5988050" algn="l"/>
                <a:tab pos="6902450" algn="l"/>
                <a:tab pos="7816850" algn="l"/>
                <a:tab pos="8731250" algn="l"/>
                <a:tab pos="964565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01650" algn="l"/>
                <a:tab pos="1416050" algn="l"/>
                <a:tab pos="2330450" algn="l"/>
                <a:tab pos="3244850" algn="l"/>
                <a:tab pos="4159250" algn="l"/>
                <a:tab pos="5073650" algn="l"/>
                <a:tab pos="5988050" algn="l"/>
                <a:tab pos="6902450" algn="l"/>
                <a:tab pos="7816850" algn="l"/>
                <a:tab pos="8731250" algn="l"/>
                <a:tab pos="964565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01650" algn="l"/>
                <a:tab pos="1416050" algn="l"/>
                <a:tab pos="2330450" algn="l"/>
                <a:tab pos="3244850" algn="l"/>
                <a:tab pos="4159250" algn="l"/>
                <a:tab pos="5073650" algn="l"/>
                <a:tab pos="5988050" algn="l"/>
                <a:tab pos="6902450" algn="l"/>
                <a:tab pos="7816850" algn="l"/>
                <a:tab pos="8731250" algn="l"/>
                <a:tab pos="964565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01650" algn="l"/>
                <a:tab pos="1416050" algn="l"/>
                <a:tab pos="2330450" algn="l"/>
                <a:tab pos="3244850" algn="l"/>
                <a:tab pos="4159250" algn="l"/>
                <a:tab pos="5073650" algn="l"/>
                <a:tab pos="5988050" algn="l"/>
                <a:tab pos="6902450" algn="l"/>
                <a:tab pos="7816850" algn="l"/>
                <a:tab pos="8731250" algn="l"/>
                <a:tab pos="964565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01650" algn="l"/>
                <a:tab pos="1416050" algn="l"/>
                <a:tab pos="2330450" algn="l"/>
                <a:tab pos="3244850" algn="l"/>
                <a:tab pos="4159250" algn="l"/>
                <a:tab pos="5073650" algn="l"/>
                <a:tab pos="5988050" algn="l"/>
                <a:tab pos="6902450" algn="l"/>
                <a:tab pos="7816850" algn="l"/>
                <a:tab pos="8731250" algn="l"/>
                <a:tab pos="964565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" algn="l"/>
                <a:tab pos="1416050" algn="l"/>
                <a:tab pos="2330450" algn="l"/>
                <a:tab pos="3244850" algn="l"/>
                <a:tab pos="4159250" algn="l"/>
                <a:tab pos="5073650" algn="l"/>
                <a:tab pos="5988050" algn="l"/>
                <a:tab pos="6902450" algn="l"/>
                <a:tab pos="7816850" algn="l"/>
                <a:tab pos="8731250" algn="l"/>
                <a:tab pos="964565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" algn="l"/>
                <a:tab pos="1416050" algn="l"/>
                <a:tab pos="2330450" algn="l"/>
                <a:tab pos="3244850" algn="l"/>
                <a:tab pos="4159250" algn="l"/>
                <a:tab pos="5073650" algn="l"/>
                <a:tab pos="5988050" algn="l"/>
                <a:tab pos="6902450" algn="l"/>
                <a:tab pos="7816850" algn="l"/>
                <a:tab pos="8731250" algn="l"/>
                <a:tab pos="964565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" algn="l"/>
                <a:tab pos="1416050" algn="l"/>
                <a:tab pos="2330450" algn="l"/>
                <a:tab pos="3244850" algn="l"/>
                <a:tab pos="4159250" algn="l"/>
                <a:tab pos="5073650" algn="l"/>
                <a:tab pos="5988050" algn="l"/>
                <a:tab pos="6902450" algn="l"/>
                <a:tab pos="7816850" algn="l"/>
                <a:tab pos="8731250" algn="l"/>
                <a:tab pos="964565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" algn="l"/>
                <a:tab pos="1416050" algn="l"/>
                <a:tab pos="2330450" algn="l"/>
                <a:tab pos="3244850" algn="l"/>
                <a:tab pos="4159250" algn="l"/>
                <a:tab pos="5073650" algn="l"/>
                <a:tab pos="5988050" algn="l"/>
                <a:tab pos="6902450" algn="l"/>
                <a:tab pos="7816850" algn="l"/>
                <a:tab pos="8731250" algn="l"/>
                <a:tab pos="964565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350"/>
              </a:spcBef>
              <a:buSzPct val="65000"/>
            </a:pPr>
            <a:r>
              <a:rPr lang="ru-RU" sz="2000" dirty="0" smtClean="0">
                <a:latin typeface="Arial Black" pitchFamily="34" charset="0"/>
                <a:cs typeface="Segoe UI" pitchFamily="34" charset="0"/>
              </a:rPr>
              <a:t>Более 10 тысяч </a:t>
            </a:r>
            <a:r>
              <a:rPr lang="ru-RU" b="0" dirty="0" smtClean="0">
                <a:latin typeface="Segoe UI" pitchFamily="34" charset="0"/>
                <a:cs typeface="Segoe UI" pitchFamily="34" charset="0"/>
              </a:rPr>
              <a:t>семей с детьми, получили помощь за </a:t>
            </a:r>
            <a:r>
              <a:rPr lang="ru-RU" b="0" dirty="0">
                <a:latin typeface="Segoe UI" pitchFamily="34" charset="0"/>
                <a:cs typeface="Segoe UI" pitchFamily="34" charset="0"/>
              </a:rPr>
              <a:t>период </a:t>
            </a:r>
            <a:r>
              <a:rPr lang="ru-RU" b="0" dirty="0" smtClean="0">
                <a:latin typeface="Segoe UI" pitchFamily="34" charset="0"/>
                <a:cs typeface="Segoe UI" pitchFamily="34" charset="0"/>
              </a:rPr>
              <a:t>проведения марафона, среди </a:t>
            </a:r>
            <a:r>
              <a:rPr lang="ru-RU" b="0" dirty="0">
                <a:latin typeface="Segoe UI" pitchFamily="34" charset="0"/>
                <a:cs typeface="Segoe UI" pitchFamily="34" charset="0"/>
              </a:rPr>
              <a:t>них</a:t>
            </a:r>
            <a:r>
              <a:rPr lang="ru-RU" b="0" dirty="0" smtClean="0">
                <a:latin typeface="Segoe UI" pitchFamily="34" charset="0"/>
                <a:cs typeface="Segoe UI" pitchFamily="34" charset="0"/>
              </a:rPr>
              <a:t>:</a:t>
            </a:r>
            <a:endParaRPr lang="ru-RU" sz="1600" dirty="0">
              <a:latin typeface="Segoe UI" pitchFamily="34" charset="0"/>
              <a:cs typeface="Segoe UI" pitchFamily="34" charset="0"/>
            </a:endParaRPr>
          </a:p>
          <a:p>
            <a:pPr algn="just" eaLnBrk="1" hangingPunct="1">
              <a:spcBef>
                <a:spcPts val="350"/>
              </a:spcBef>
              <a:buSzPct val="65000"/>
            </a:pPr>
            <a:r>
              <a:rPr lang="ru-RU" b="0" dirty="0">
                <a:latin typeface="Arial Black" pitchFamily="34" charset="0"/>
                <a:cs typeface="Segoe UI" pitchFamily="34" charset="0"/>
              </a:rPr>
              <a:t>7807</a:t>
            </a:r>
            <a:r>
              <a:rPr lang="ru-RU" sz="1600" dirty="0">
                <a:latin typeface="Segoe UI" pitchFamily="34" charset="0"/>
                <a:cs typeface="Segoe UI" pitchFamily="34" charset="0"/>
              </a:rPr>
              <a:t> </a:t>
            </a:r>
            <a:r>
              <a:rPr lang="ru-RU" b="0" dirty="0">
                <a:latin typeface="Segoe UI" pitchFamily="34" charset="0"/>
                <a:cs typeface="Segoe UI" pitchFamily="34" charset="0"/>
              </a:rPr>
              <a:t>малоимущих семей с детьми</a:t>
            </a:r>
            <a:r>
              <a:rPr lang="ru-RU" sz="1600" b="0" dirty="0">
                <a:latin typeface="Segoe UI" pitchFamily="34" charset="0"/>
                <a:cs typeface="Segoe UI" pitchFamily="34" charset="0"/>
              </a:rPr>
              <a:t>,</a:t>
            </a:r>
          </a:p>
          <a:p>
            <a:pPr algn="just" eaLnBrk="1" hangingPunct="1">
              <a:spcBef>
                <a:spcPts val="350"/>
              </a:spcBef>
              <a:buSzPct val="65000"/>
            </a:pPr>
            <a:r>
              <a:rPr lang="ru-RU" dirty="0">
                <a:latin typeface="Arial Black" pitchFamily="34" charset="0"/>
                <a:cs typeface="Segoe UI" pitchFamily="34" charset="0"/>
              </a:rPr>
              <a:t>1970 </a:t>
            </a:r>
            <a:r>
              <a:rPr lang="ru-RU" b="0" dirty="0">
                <a:latin typeface="Segoe UI" pitchFamily="34" charset="0"/>
                <a:cs typeface="Segoe UI" pitchFamily="34" charset="0"/>
              </a:rPr>
              <a:t>многодетных семей,</a:t>
            </a:r>
          </a:p>
          <a:p>
            <a:pPr algn="just" eaLnBrk="1" hangingPunct="1">
              <a:spcBef>
                <a:spcPts val="350"/>
              </a:spcBef>
              <a:buSzPct val="65000"/>
            </a:pPr>
            <a:r>
              <a:rPr lang="ru-RU" dirty="0">
                <a:latin typeface="Arial Black" pitchFamily="34" charset="0"/>
                <a:cs typeface="Segoe UI" pitchFamily="34" charset="0"/>
              </a:rPr>
              <a:t>1250</a:t>
            </a:r>
            <a:r>
              <a:rPr lang="ru-RU" sz="1600" dirty="0">
                <a:latin typeface="Segoe UI" pitchFamily="34" charset="0"/>
                <a:cs typeface="Segoe UI" pitchFamily="34" charset="0"/>
              </a:rPr>
              <a:t> </a:t>
            </a:r>
            <a:r>
              <a:rPr lang="ru-RU" b="0" dirty="0">
                <a:latin typeface="Segoe UI" pitchFamily="34" charset="0"/>
                <a:cs typeface="Segoe UI" pitchFamily="34" charset="0"/>
              </a:rPr>
              <a:t>семей с детьми - инвалидами,</a:t>
            </a:r>
          </a:p>
          <a:p>
            <a:pPr algn="just" eaLnBrk="1" hangingPunct="1">
              <a:spcBef>
                <a:spcPts val="350"/>
              </a:spcBef>
              <a:buSzPct val="65000"/>
            </a:pPr>
            <a:r>
              <a:rPr lang="ru-RU" dirty="0">
                <a:latin typeface="Arial Black" pitchFamily="34" charset="0"/>
                <a:cs typeface="Segoe UI" pitchFamily="34" charset="0"/>
              </a:rPr>
              <a:t>186</a:t>
            </a:r>
            <a:r>
              <a:rPr lang="ru-RU" sz="1600" dirty="0">
                <a:latin typeface="Segoe UI" pitchFamily="34" charset="0"/>
                <a:cs typeface="Segoe UI" pitchFamily="34" charset="0"/>
              </a:rPr>
              <a:t> </a:t>
            </a:r>
            <a:r>
              <a:rPr lang="ru-RU" b="0" dirty="0">
                <a:latin typeface="Segoe UI" pitchFamily="34" charset="0"/>
                <a:cs typeface="Segoe UI" pitchFamily="34" charset="0"/>
              </a:rPr>
              <a:t>семей, в которых один или оба родителя являются инвалидами,</a:t>
            </a:r>
          </a:p>
          <a:p>
            <a:pPr algn="just" eaLnBrk="1" hangingPunct="1">
              <a:spcBef>
                <a:spcPts val="350"/>
              </a:spcBef>
              <a:buSzPct val="65000"/>
            </a:pPr>
            <a:r>
              <a:rPr lang="ru-RU" dirty="0">
                <a:latin typeface="Arial Black" pitchFamily="34" charset="0"/>
                <a:cs typeface="Segoe UI" pitchFamily="34" charset="0"/>
              </a:rPr>
              <a:t>529 </a:t>
            </a:r>
            <a:r>
              <a:rPr lang="ru-RU" b="0" dirty="0">
                <a:latin typeface="Segoe UI" pitchFamily="34" charset="0"/>
                <a:cs typeface="Segoe UI" pitchFamily="34" charset="0"/>
              </a:rPr>
              <a:t>семей, в которых один или оба родителя являются безработными,</a:t>
            </a:r>
          </a:p>
          <a:p>
            <a:pPr algn="just" eaLnBrk="1" hangingPunct="1">
              <a:spcBef>
                <a:spcPts val="350"/>
              </a:spcBef>
              <a:buSzPct val="65000"/>
            </a:pPr>
            <a:r>
              <a:rPr lang="ru-RU" dirty="0">
                <a:latin typeface="Arial Black" pitchFamily="34" charset="0"/>
                <a:cs typeface="Segoe UI" pitchFamily="34" charset="0"/>
              </a:rPr>
              <a:t>2093 </a:t>
            </a:r>
            <a:r>
              <a:rPr lang="ru-RU" b="0" dirty="0">
                <a:latin typeface="Segoe UI" pitchFamily="34" charset="0"/>
                <a:cs typeface="Segoe UI" pitchFamily="34" charset="0"/>
              </a:rPr>
              <a:t>неполные семьи,</a:t>
            </a:r>
          </a:p>
          <a:p>
            <a:pPr algn="just" eaLnBrk="1" hangingPunct="1">
              <a:spcBef>
                <a:spcPts val="350"/>
              </a:spcBef>
              <a:buSzPct val="65000"/>
            </a:pPr>
            <a:r>
              <a:rPr lang="ru-RU" dirty="0">
                <a:latin typeface="Arial Black" pitchFamily="34" charset="0"/>
                <a:cs typeface="Segoe UI" pitchFamily="34" charset="0"/>
              </a:rPr>
              <a:t>20 </a:t>
            </a:r>
            <a:r>
              <a:rPr lang="ru-RU" b="0" dirty="0">
                <a:latin typeface="Segoe UI" pitchFamily="34" charset="0"/>
                <a:cs typeface="Segoe UI" pitchFamily="34" charset="0"/>
              </a:rPr>
              <a:t>семей, пострадавших в результате пожара.</a:t>
            </a:r>
          </a:p>
          <a:p>
            <a:pPr algn="just" eaLnBrk="1" hangingPunct="1">
              <a:spcBef>
                <a:spcPts val="350"/>
              </a:spcBef>
              <a:buSzPct val="65000"/>
            </a:pPr>
            <a:endParaRPr lang="ru-RU" sz="1600" dirty="0">
              <a:latin typeface="Segoe UI" pitchFamily="34" charset="0"/>
              <a:cs typeface="Segoe UI" pitchFamily="34" charset="0"/>
            </a:endParaRPr>
          </a:p>
          <a:p>
            <a:pPr eaLnBrk="1" hangingPunct="1">
              <a:spcBef>
                <a:spcPts val="350"/>
              </a:spcBef>
              <a:buSzPct val="65000"/>
              <a:buFont typeface="Wingdings 2" pitchFamily="18" charset="2"/>
              <a:buNone/>
            </a:pPr>
            <a:endParaRPr lang="ru-RU" sz="1600" dirty="0">
              <a:solidFill>
                <a:srgbClr val="1B1E3E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54646" y="15528"/>
            <a:ext cx="10801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22" y="6128048"/>
            <a:ext cx="861371" cy="72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 rot="10800000" flipV="1">
            <a:off x="3139765" y="6460949"/>
            <a:ext cx="4129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000" dirty="0">
                <a:solidFill>
                  <a:srgbClr val="990033"/>
                </a:solidFill>
                <a:latin typeface="Arial Black" pitchFamily="34" charset="0"/>
                <a:cs typeface="Times New Roman" pitchFamily="18" charset="0"/>
              </a:rPr>
              <a:t>Областной  марафон </a:t>
            </a:r>
          </a:p>
          <a:p>
            <a:pPr algn="ctr"/>
            <a:r>
              <a:rPr lang="ru-RU" sz="1000" dirty="0">
                <a:solidFill>
                  <a:srgbClr val="990033"/>
                </a:solidFill>
                <a:latin typeface="Arial Black" pitchFamily="34" charset="0"/>
                <a:cs typeface="Times New Roman" pitchFamily="18" charset="0"/>
              </a:rPr>
              <a:t>«Рождественский подарок»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1990" y="4469300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50"/>
              </a:spcBef>
              <a:buSzPct val="65000"/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Помощь семьям предоставлялась на организацию лечения, ремонт жилья,  приобретение топлива, бытовой техники, мебели, продуктов питания, оказывалась по заявлениям с учетом нуждаемости и целевого назначения.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0183" y="682289"/>
            <a:ext cx="5758435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50"/>
              </a:spcBef>
              <a:buSzPct val="65000"/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Около </a:t>
            </a:r>
            <a:r>
              <a:rPr lang="ru-RU" sz="2000" dirty="0" smtClean="0">
                <a:latin typeface="Arial Black" pitchFamily="34" charset="0"/>
                <a:cs typeface="Segoe UI" pitchFamily="34" charset="0"/>
              </a:rPr>
              <a:t>400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социально ориентированных </a:t>
            </a:r>
            <a:r>
              <a:rPr lang="ru-RU" dirty="0" smtClean="0">
                <a:latin typeface="Arial Black" pitchFamily="34" charset="0"/>
                <a:cs typeface="Segoe UI" pitchFamily="34" charset="0"/>
              </a:rPr>
              <a:t>учреждений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и </a:t>
            </a:r>
            <a:r>
              <a:rPr lang="ru-RU" dirty="0" smtClean="0">
                <a:latin typeface="Arial Black" pitchFamily="34" charset="0"/>
                <a:cs typeface="Segoe UI" pitchFamily="34" charset="0"/>
              </a:rPr>
              <a:t>общественных организаций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области </a:t>
            </a:r>
            <a:r>
              <a:rPr lang="ru-RU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ходе проведения марафона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получили денежные средства, бытовую технику, строительные материалы, игрушки на сумму более </a:t>
            </a:r>
          </a:p>
          <a:p>
            <a:pPr algn="ctr">
              <a:spcBef>
                <a:spcPts val="350"/>
              </a:spcBef>
              <a:buSzPct val="65000"/>
            </a:pPr>
            <a:r>
              <a:rPr lang="ru-RU" sz="2000" dirty="0" smtClean="0">
                <a:latin typeface="Arial Black" pitchFamily="34" charset="0"/>
                <a:cs typeface="Segoe UI" pitchFamily="34" charset="0"/>
              </a:rPr>
              <a:t>23,1 млн. рублей. </a:t>
            </a:r>
            <a:endParaRPr lang="ru-RU" sz="2000" dirty="0">
              <a:latin typeface="Arial Black" pitchFamily="34" charset="0"/>
              <a:cs typeface="Segoe UI" pitchFamily="34" charset="0"/>
            </a:endParaRPr>
          </a:p>
        </p:txBody>
      </p:sp>
      <p:pic>
        <p:nvPicPr>
          <p:cNvPr id="16386" name="Picture 2" descr="http://www.sockomitet-nov.ru/userfiles/images/g75a65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15" y="4705732"/>
            <a:ext cx="3186708" cy="212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991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colorTemperature colorTemp="11500"/>
                    </a14:imgEffect>
                    <a14:imgEffect>
                      <a14:saturation sat="1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82133" y="780652"/>
            <a:ext cx="6501166" cy="4497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Moderately"/>
            <a:lightRig rig="threePt" dir="t"/>
          </a:scene3d>
        </p:spPr>
      </p:pic>
      <p:graphicFrame>
        <p:nvGraphicFramePr>
          <p:cNvPr id="1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384890"/>
              </p:ext>
            </p:extLst>
          </p:nvPr>
        </p:nvGraphicFramePr>
        <p:xfrm>
          <a:off x="7892040" y="1449930"/>
          <a:ext cx="4938070" cy="334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95" name="Text Box 25"/>
          <p:cNvSpPr txBox="1">
            <a:spLocks noChangeArrowheads="1"/>
          </p:cNvSpPr>
          <p:nvPr/>
        </p:nvSpPr>
        <p:spPr bwMode="gray">
          <a:xfrm>
            <a:off x="2031736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6" name="Text Box 26"/>
          <p:cNvSpPr txBox="1">
            <a:spLocks noChangeArrowheads="1"/>
          </p:cNvSpPr>
          <p:nvPr/>
        </p:nvSpPr>
        <p:spPr bwMode="gray">
          <a:xfrm>
            <a:off x="4368231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190549" y="1520427"/>
            <a:ext cx="7037657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u="sng" dirty="0" smtClean="0">
                <a:ln w="0" cmpd="sng">
                  <a:noFill/>
                  <a:prstDash val="solid"/>
                </a:ln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Подпрограмма «Доступная </a:t>
            </a:r>
            <a:r>
              <a:rPr lang="ru-RU" sz="2800" b="1" u="sng" dirty="0">
                <a:ln w="0" cmpd="sng">
                  <a:noFill/>
                  <a:prstDash val="solid"/>
                </a:ln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среда»</a:t>
            </a:r>
            <a:r>
              <a:rPr lang="ru-RU" sz="2800" b="1" u="sng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marL="285750" indent="-285750">
              <a:buFontTx/>
              <a:buChar char="-"/>
              <a:defRPr/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>
              <a:defRPr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В 201</a:t>
            </a:r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5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 году на создание </a:t>
            </a: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доступной </a:t>
            </a:r>
            <a:endParaRPr lang="ru-RU" sz="20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endParaRPr>
          </a:p>
          <a:p>
            <a:pPr>
              <a:defRPr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среды для инвалидов направлено </a:t>
            </a:r>
          </a:p>
          <a:p>
            <a:pPr>
              <a:defRPr/>
            </a:pPr>
            <a:r>
              <a:rPr lang="ru-RU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Segoe UI" pitchFamily="34" charset="0"/>
              </a:rPr>
              <a:t>35,0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млн. рублей, </a:t>
            </a:r>
          </a:p>
          <a:p>
            <a:pPr>
              <a:defRPr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в том числе из:</a:t>
            </a:r>
          </a:p>
          <a:p>
            <a:pPr>
              <a:defRPr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федерального </a:t>
            </a: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бюджета – 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22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,2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млн. рублей</a:t>
            </a:r>
          </a:p>
          <a:p>
            <a:pPr>
              <a:defRPr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областного </a:t>
            </a: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бюджета –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12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,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4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млн.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рублей</a:t>
            </a:r>
          </a:p>
          <a:p>
            <a:pPr>
              <a:defRPr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муниципальных бюджетов –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0,4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млн. рублей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-10046" y="674534"/>
            <a:ext cx="12627473" cy="97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ru-RU" sz="2200" dirty="0" smtClean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СОЗДАНИЕ БЕЗБАРЬЕРНОЙ СРЕДЫ ДЛЯ ИНВАЛИДОВ</a:t>
            </a:r>
            <a:endParaRPr lang="ru-RU" sz="2200" dirty="0">
              <a:ln w="10541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088004"/>
              </p:ext>
            </p:extLst>
          </p:nvPr>
        </p:nvGraphicFramePr>
        <p:xfrm>
          <a:off x="6117125" y="1613323"/>
          <a:ext cx="3784747" cy="2627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13"/>
          <p:cNvSpPr txBox="1"/>
          <p:nvPr/>
        </p:nvSpPr>
        <p:spPr>
          <a:xfrm rot="19994204">
            <a:off x="6799213" y="2426797"/>
            <a:ext cx="2222533" cy="7903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 fov="6600000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solidFill>
                  <a:srgbClr val="F8F8F8"/>
                </a:solidFill>
              </a:rPr>
              <a:t> 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</a:rPr>
              <a:t>615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</a:rPr>
              <a:t>, 6 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</a:rPr>
              <a:t>тыс. человек</a:t>
            </a:r>
            <a:endParaRPr lang="ru-RU" sz="2800" b="1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202629" y="1662153"/>
            <a:ext cx="914288" cy="7386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Top">
              <a:rot lat="19931519" lon="19587424" rev="1910369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 smtClean="0">
                <a:ln w="11430"/>
                <a:solidFill>
                  <a:srgbClr val="F8F8F8"/>
                </a:solidFill>
              </a:rPr>
              <a:t>69 </a:t>
            </a:r>
            <a:r>
              <a:rPr lang="ru-RU" sz="1400" b="1" spc="150" dirty="0" smtClean="0">
                <a:ln w="11430"/>
                <a:solidFill>
                  <a:srgbClr val="F8F8F8"/>
                </a:solidFill>
              </a:rPr>
              <a:t>тыс.</a:t>
            </a:r>
            <a:endParaRPr lang="ru-RU" sz="2800" b="1" spc="150" dirty="0">
              <a:ln w="11430"/>
              <a:solidFill>
                <a:srgbClr val="F8F8F8"/>
              </a:solidFill>
              <a:latin typeface="+mn-lt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8327462" y="1262043"/>
            <a:ext cx="2285676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6350"/>
                <a:solidFill>
                  <a:schemeClr val="accent5">
                    <a:lumMod val="75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ИНВАЛИДЫ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2638" y="-18096"/>
            <a:ext cx="1119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516191"/>
              </p:ext>
            </p:extLst>
          </p:nvPr>
        </p:nvGraphicFramePr>
        <p:xfrm>
          <a:off x="626980" y="1412776"/>
          <a:ext cx="10926406" cy="4497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18742" y="692695"/>
            <a:ext cx="7720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Реализация областных целевых программ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94" y="1484784"/>
            <a:ext cx="8903519" cy="496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95" name="Text Box 25"/>
          <p:cNvSpPr txBox="1">
            <a:spLocks noChangeArrowheads="1"/>
          </p:cNvSpPr>
          <p:nvPr/>
        </p:nvSpPr>
        <p:spPr bwMode="gray">
          <a:xfrm>
            <a:off x="2031736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6" name="Text Box 26"/>
          <p:cNvSpPr txBox="1">
            <a:spLocks noChangeArrowheads="1"/>
          </p:cNvSpPr>
          <p:nvPr/>
        </p:nvSpPr>
        <p:spPr bwMode="gray">
          <a:xfrm>
            <a:off x="4368231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7" name="Text Box 27"/>
          <p:cNvSpPr txBox="1">
            <a:spLocks noChangeArrowheads="1"/>
          </p:cNvSpPr>
          <p:nvPr/>
        </p:nvSpPr>
        <p:spPr bwMode="gray">
          <a:xfrm>
            <a:off x="6603140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8" name="Text Box 28"/>
          <p:cNvSpPr txBox="1">
            <a:spLocks noChangeArrowheads="1"/>
          </p:cNvSpPr>
          <p:nvPr/>
        </p:nvSpPr>
        <p:spPr bwMode="gray">
          <a:xfrm>
            <a:off x="8838051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982638" y="548022"/>
            <a:ext cx="108586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ctr"/>
            <a:r>
              <a:rPr lang="ru-RU" sz="2400" dirty="0" smtClean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Организация работы службы «Социальное такси» и                         прокат технических средств реабилитации</a:t>
            </a:r>
            <a:endParaRPr lang="ru-RU" sz="2400" dirty="0">
              <a:ln w="10541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24" y="1408239"/>
            <a:ext cx="3488780" cy="2668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3400122"/>
            <a:ext cx="2317013" cy="287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7119" y="1010002"/>
            <a:ext cx="600789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cs typeface="Times New Roman" pitchFamily="18" charset="0"/>
            </a:endParaRPr>
          </a:p>
          <a:p>
            <a:r>
              <a:rPr lang="ru-RU" sz="24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Служба </a:t>
            </a:r>
            <a:r>
              <a:rPr lang="ru-RU" sz="24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«Социальное такси»:</a:t>
            </a:r>
          </a:p>
          <a:p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Segoe UI" pitchFamily="34" charset="0"/>
              </a:rPr>
              <a:t>1503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 чел. воспользовались услугой</a:t>
            </a:r>
          </a:p>
          <a:p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Segoe UI" pitchFamily="34" charset="0"/>
              </a:rPr>
              <a:t>5454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 поездки</a:t>
            </a:r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предоставлено</a:t>
            </a:r>
          </a:p>
          <a:p>
            <a:endParaRPr lang="ru-RU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endParaRPr>
          </a:p>
          <a:p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/>
            </a:r>
            <a:b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</a:br>
            <a:r>
              <a:rPr lang="ru-RU" sz="24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Прокат технических средств </a:t>
            </a:r>
            <a:r>
              <a:rPr lang="ru-RU" sz="24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реабилитации:</a:t>
            </a:r>
          </a:p>
          <a:p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Segoe UI" pitchFamily="34" charset="0"/>
              </a:rPr>
              <a:t>1457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 чел. получили </a:t>
            </a:r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технические средства реабилитации в 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прокат</a:t>
            </a:r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/>
            </a:r>
            <a:b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</a:b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	</a:t>
            </a:r>
            <a:endParaRPr lang="ru-RU" sz="1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endParaRPr>
          </a:p>
          <a:p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Segoe UI" pitchFamily="34" charset="0"/>
              </a:rPr>
              <a:t>1714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 технических средств </a:t>
            </a:r>
          </a:p>
          <a:p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реабилитации  выдано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9856" y="-6487"/>
            <a:ext cx="8849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205" y="250505"/>
            <a:ext cx="5581684" cy="849209"/>
          </a:xfrm>
        </p:spPr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ru-RU" sz="1200" b="1" i="1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ru-RU" sz="1200" b="1" i="1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282" y="1607833"/>
            <a:ext cx="10367802" cy="29725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расширился </a:t>
            </a:r>
            <a:r>
              <a:rPr lang="ru-RU" sz="2000" dirty="0">
                <a:latin typeface="Segoe UI" pitchFamily="34" charset="0"/>
                <a:cs typeface="Segoe UI" pitchFamily="34" charset="0"/>
              </a:rPr>
              <a:t>перечень поставщиков социальных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услуг;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учреждения </a:t>
            </a:r>
            <a:r>
              <a:rPr lang="ru-RU" sz="2000" dirty="0">
                <a:latin typeface="Segoe UI" pitchFamily="34" charset="0"/>
                <a:cs typeface="Segoe UI" pitchFamily="34" charset="0"/>
              </a:rPr>
              <a:t>социального обслуживания населения стали поставщиками социальных услуг и утратили полномочия по признанию граждан нуждающимися в социальном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обслуживании;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определены </a:t>
            </a:r>
            <a:r>
              <a:rPr lang="ru-RU" sz="2000" dirty="0">
                <a:latin typeface="Segoe UI" pitchFamily="34" charset="0"/>
                <a:cs typeface="Segoe UI" pitchFamily="34" charset="0"/>
              </a:rPr>
              <a:t>основания для признания граждан нуждающимися в социальном обслуживании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осуществляется  «Социальное сопровождение» </a:t>
            </a:r>
            <a:r>
              <a:rPr lang="ru-RU" sz="2000" dirty="0">
                <a:latin typeface="Segoe UI" pitchFamily="34" charset="0"/>
                <a:cs typeface="Segoe UI" pitchFamily="34" charset="0"/>
              </a:rPr>
              <a:t>- оказание содействия гражданам посредством межведомственного взаимодействия в получении различного вида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услуг;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плата </a:t>
            </a:r>
            <a:r>
              <a:rPr lang="ru-RU" sz="2000" dirty="0">
                <a:latin typeface="Segoe UI" pitchFamily="34" charset="0"/>
                <a:cs typeface="Segoe UI" pitchFamily="34" charset="0"/>
              </a:rPr>
              <a:t>за оказание социальных услуг основывается на адресном подходе к их получателям и зависит от уровня их среднедушевого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дохода;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предусмотрено </a:t>
            </a:r>
            <a:r>
              <a:rPr lang="ru-RU" sz="2000" dirty="0">
                <a:latin typeface="Segoe UI" pitchFamily="34" charset="0"/>
                <a:cs typeface="Segoe UI" pitchFamily="34" charset="0"/>
              </a:rPr>
              <a:t>создание информационных ресурсов в сфере социального обслуживания – реестра поставщиков социальных услуг и регистра получателей социальных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услуг.</a:t>
            </a:r>
            <a:endParaRPr lang="ru-RU" sz="20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6840" y="610380"/>
            <a:ext cx="11161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Calibri" pitchFamily="34" charset="0"/>
              </a:rPr>
              <a:t>Федеральный закон от 28 декабря 2013 года № 442-ФЗ «Об основах социального обслуживания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Calibri" pitchFamily="34" charset="0"/>
              </a:rPr>
              <a:t>граждан 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Calibri" pitchFamily="34" charset="0"/>
              </a:rPr>
              <a:t>Российской Федерации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Calibri" pitchFamily="34" charset="0"/>
              </a:rPr>
              <a:t>»,           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сеть -  37 государственных учреждений социального обслуживания</a:t>
            </a:r>
            <a:endParaRPr lang="ru-RU" sz="2000" dirty="0">
              <a:solidFill>
                <a:srgbClr val="C0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6854" y="6210890"/>
            <a:ext cx="8196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Segoe UI" pitchFamily="34" charset="0"/>
                <a:cs typeface="Segoe UI" pitchFamily="34" charset="0"/>
              </a:rPr>
              <a:t>приняты 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14</a:t>
            </a:r>
            <a:r>
              <a:rPr lang="ru-RU" sz="2000" dirty="0">
                <a:latin typeface="Arial Black" pitchFamily="34" charset="0"/>
                <a:cs typeface="Segoe UI" pitchFamily="34" charset="0"/>
              </a:rPr>
              <a:t> </a:t>
            </a:r>
            <a:r>
              <a:rPr lang="ru-RU" sz="2000" dirty="0">
                <a:latin typeface="Segoe UI" pitchFamily="34" charset="0"/>
                <a:cs typeface="Segoe UI" pitchFamily="34" charset="0"/>
              </a:rPr>
              <a:t>региональных нормативных правовых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актов</a:t>
            </a:r>
            <a:endParaRPr lang="ru-RU" sz="20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658022" y="6391663"/>
            <a:ext cx="1315942" cy="2580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82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23824" y="4926651"/>
            <a:ext cx="3495167" cy="12632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6680" y="3387641"/>
            <a:ext cx="3533576" cy="1263248"/>
          </a:xfrm>
          <a:prstGeom prst="roundRect">
            <a:avLst/>
          </a:prstGeom>
          <a:solidFill>
            <a:srgbClr val="57B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5416" y="1013624"/>
            <a:ext cx="3483833" cy="1263248"/>
          </a:xfrm>
          <a:prstGeom prst="roundRect">
            <a:avLst/>
          </a:prstGeom>
          <a:solidFill>
            <a:srgbClr val="E89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03" y="0"/>
            <a:ext cx="9285784" cy="811218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>
                <a:latin typeface="Calibri" pitchFamily="34" charset="0"/>
                <a:ea typeface="+mn-ea"/>
                <a:cs typeface="Calibri" pitchFamily="34" charset="0"/>
              </a:rPr>
              <a:t>Предоставление социальных услуг бесплатно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198662" y="333650"/>
            <a:ext cx="9285784" cy="811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Calibri" pitchFamily="34" charset="0"/>
              </a:rPr>
              <a:t>Предоставление социальных услуг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+mn-ea"/>
                <a:cs typeface="Calibri" pitchFamily="34" charset="0"/>
              </a:rPr>
              <a:t>бесплатно</a:t>
            </a:r>
            <a:endParaRPr lang="ru-RU" sz="2400" dirty="0">
              <a:solidFill>
                <a:srgbClr val="C00000"/>
              </a:solidFill>
              <a:latin typeface="Arial Black" pitchFamily="34" charset="0"/>
              <a:ea typeface="+mn-ea"/>
              <a:cs typeface="Calibri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11030" y="1719333"/>
            <a:ext cx="49380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	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	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31539" y="1144868"/>
            <a:ext cx="33382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Во всех формах социального обслуживания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918992" y="1013624"/>
            <a:ext cx="81528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несовершеннолетние дети;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лица</a:t>
            </a: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, пострадавшие в результате чрезвычайных ситуаций, вооруженных межнациональных конфликтов;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участники </a:t>
            </a: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и инвалиды Великой Отечественной войны, </a:t>
            </a:r>
            <a:r>
              <a:rPr lang="ru-RU" sz="20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женщины, подвергшиеся </a:t>
            </a: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психофизическому насилию, </a:t>
            </a:r>
            <a:r>
              <a:rPr lang="ru-RU" sz="20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оказавшиеся </a:t>
            </a: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в экстремальных психологических и социально-бытовых </a:t>
            </a:r>
            <a:r>
              <a:rPr lang="ru-RU" sz="20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условиях;</a:t>
            </a:r>
            <a:endParaRPr lang="ru-RU" sz="200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5148" y="3534517"/>
            <a:ext cx="3732517" cy="9694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900" dirty="0">
                <a:solidFill>
                  <a:schemeClr val="bg1"/>
                </a:solidFill>
                <a:latin typeface="Arial Black" pitchFamily="34" charset="0"/>
              </a:rPr>
              <a:t>В формах социального обслуживания на </a:t>
            </a:r>
            <a:r>
              <a:rPr lang="ru-RU" sz="1900" dirty="0" smtClean="0">
                <a:solidFill>
                  <a:schemeClr val="bg1"/>
                </a:solidFill>
                <a:latin typeface="Arial Black" pitchFamily="34" charset="0"/>
              </a:rPr>
              <a:t>дому</a:t>
            </a:r>
          </a:p>
          <a:p>
            <a:pPr lvl="0" algn="ctr"/>
            <a:r>
              <a:rPr lang="ru-RU" sz="19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Arial Black" pitchFamily="34" charset="0"/>
              </a:rPr>
              <a:t>и полустационарной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951734" y="3293237"/>
            <a:ext cx="78457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получатели услуг со среднедушевым доходом ниже  полуторной величины прожиточного минимума;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родители </a:t>
            </a: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(законные представители) детей, признанных нуждающимися в социальном </a:t>
            </a:r>
            <a:r>
              <a:rPr lang="ru-RU" sz="20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обслуживании;</a:t>
            </a:r>
            <a:endParaRPr lang="ru-RU" sz="200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7144" y="5050444"/>
            <a:ext cx="31926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В стационарной форме социального обслуживания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951734" y="4926651"/>
            <a:ext cx="7976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родители (законные представители), сопровождающие детей-инвалидов в возрасте от 3 до 10 лет и детей-инвалидов в возрасте от 10 до 18 </a:t>
            </a:r>
            <a:r>
              <a:rPr lang="ru-RU" sz="20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лет.</a:t>
            </a:r>
            <a:endParaRPr lang="ru-RU" sz="200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3918992" y="3251630"/>
            <a:ext cx="7942410" cy="876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3940256" y="4797152"/>
            <a:ext cx="7942410" cy="876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4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Text Box 25"/>
          <p:cNvSpPr txBox="1">
            <a:spLocks noChangeArrowheads="1"/>
          </p:cNvSpPr>
          <p:nvPr/>
        </p:nvSpPr>
        <p:spPr bwMode="gray">
          <a:xfrm>
            <a:off x="2031736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6" name="Text Box 26"/>
          <p:cNvSpPr txBox="1">
            <a:spLocks noChangeArrowheads="1"/>
          </p:cNvSpPr>
          <p:nvPr/>
        </p:nvSpPr>
        <p:spPr bwMode="gray">
          <a:xfrm>
            <a:off x="4368231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7" name="Text Box 27"/>
          <p:cNvSpPr txBox="1">
            <a:spLocks noChangeArrowheads="1"/>
          </p:cNvSpPr>
          <p:nvPr/>
        </p:nvSpPr>
        <p:spPr bwMode="gray">
          <a:xfrm>
            <a:off x="6603140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8" name="Text Box 28"/>
          <p:cNvSpPr txBox="1">
            <a:spLocks noChangeArrowheads="1"/>
          </p:cNvSpPr>
          <p:nvPr/>
        </p:nvSpPr>
        <p:spPr bwMode="gray">
          <a:xfrm>
            <a:off x="8838050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32414907"/>
              </p:ext>
            </p:extLst>
          </p:nvPr>
        </p:nvGraphicFramePr>
        <p:xfrm>
          <a:off x="-1" y="1033178"/>
          <a:ext cx="12190414" cy="2833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74" y="3894908"/>
            <a:ext cx="52055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19779</a:t>
            </a:r>
            <a:r>
              <a:rPr lang="ru-RU" sz="22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b="1" dirty="0" smtClean="0">
                <a:latin typeface="Segoe UI" pitchFamily="34" charset="0"/>
                <a:cs typeface="Segoe UI" pitchFamily="34" charset="0"/>
              </a:rPr>
              <a:t>человек обслужено, </a:t>
            </a:r>
            <a:r>
              <a:rPr lang="ru-RU" sz="2200" dirty="0" smtClean="0">
                <a:latin typeface="Segoe UI" pitchFamily="34" charset="0"/>
                <a:cs typeface="Segoe UI" pitchFamily="34" charset="0"/>
              </a:rPr>
              <a:t>из </a:t>
            </a:r>
            <a:r>
              <a:rPr lang="ru-RU" sz="2200" dirty="0">
                <a:latin typeface="Segoe UI" pitchFamily="34" charset="0"/>
                <a:cs typeface="Segoe UI" pitchFamily="34" charset="0"/>
              </a:rPr>
              <a:t>них </a:t>
            </a:r>
            <a:endParaRPr lang="ru-RU" sz="2200" b="1" dirty="0" smtClean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sz="2200" dirty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12347</a:t>
            </a:r>
            <a:r>
              <a:rPr lang="ru-RU" sz="2200" dirty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smtClean="0">
                <a:latin typeface="Segoe UI" pitchFamily="34" charset="0"/>
                <a:cs typeface="Segoe UI" pitchFamily="34" charset="0"/>
              </a:rPr>
              <a:t>-</a:t>
            </a:r>
            <a:r>
              <a:rPr lang="ru-RU" sz="2200" b="1" dirty="0" smtClean="0">
                <a:latin typeface="Segoe UI" pitchFamily="34" charset="0"/>
                <a:cs typeface="Segoe UI" pitchFamily="34" charset="0"/>
              </a:rPr>
              <a:t>несовершеннолетние</a:t>
            </a:r>
          </a:p>
          <a:p>
            <a:pPr algn="ctr"/>
            <a:endParaRPr lang="ru-RU" sz="2200" dirty="0" smtClean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sz="22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>
                <a:latin typeface="Segoe UI" pitchFamily="34" charset="0"/>
                <a:cs typeface="Segoe UI" pitchFamily="34" charset="0"/>
              </a:rPr>
              <a:t>в </a:t>
            </a:r>
            <a:r>
              <a:rPr lang="ru-RU" sz="2200" b="1" dirty="0">
                <a:latin typeface="Segoe UI" pitchFamily="34" charset="0"/>
                <a:cs typeface="Segoe UI" pitchFamily="34" charset="0"/>
              </a:rPr>
              <a:t>полустационарной </a:t>
            </a:r>
            <a:r>
              <a:rPr lang="ru-RU" sz="2200" dirty="0">
                <a:latin typeface="Segoe UI" pitchFamily="34" charset="0"/>
                <a:cs typeface="Segoe UI" pitchFamily="34" charset="0"/>
              </a:rPr>
              <a:t> форме -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17946</a:t>
            </a:r>
            <a:r>
              <a:rPr lang="ru-RU" sz="2200" dirty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smtClean="0">
                <a:latin typeface="Segoe UI" pitchFamily="34" charset="0"/>
                <a:cs typeface="Segoe UI" pitchFamily="34" charset="0"/>
              </a:rPr>
              <a:t>человек </a:t>
            </a:r>
          </a:p>
          <a:p>
            <a:pPr algn="ctr"/>
            <a:endParaRPr lang="ru-RU" sz="1000" dirty="0" smtClean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sz="2200" dirty="0" smtClean="0">
                <a:latin typeface="Segoe UI" pitchFamily="34" charset="0"/>
                <a:cs typeface="Segoe UI" pitchFamily="34" charset="0"/>
              </a:rPr>
              <a:t>в </a:t>
            </a:r>
            <a:r>
              <a:rPr lang="ru-RU" sz="2200" b="1" dirty="0">
                <a:latin typeface="Segoe UI" pitchFamily="34" charset="0"/>
                <a:cs typeface="Segoe UI" pitchFamily="34" charset="0"/>
              </a:rPr>
              <a:t>стационарной</a:t>
            </a:r>
            <a:r>
              <a:rPr lang="ru-RU" sz="2200" dirty="0">
                <a:latin typeface="Segoe UI" pitchFamily="34" charset="0"/>
                <a:cs typeface="Segoe UI" pitchFamily="34" charset="0"/>
              </a:rPr>
              <a:t> форме – </a:t>
            </a:r>
            <a:endParaRPr lang="ru-RU" sz="2200" dirty="0" smtClean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1833</a:t>
            </a:r>
            <a:r>
              <a:rPr lang="ru-RU" sz="2200" dirty="0" smtClean="0">
                <a:latin typeface="Arial Black" pitchFamily="34" charset="0"/>
                <a:cs typeface="Segoe UI" pitchFamily="34" charset="0"/>
              </a:rPr>
              <a:t> </a:t>
            </a:r>
            <a:r>
              <a:rPr lang="ru-RU" sz="2200" dirty="0" smtClean="0">
                <a:latin typeface="Segoe UI" pitchFamily="34" charset="0"/>
                <a:cs typeface="Segoe UI" pitchFamily="34" charset="0"/>
              </a:rPr>
              <a:t>человек </a:t>
            </a:r>
            <a:endParaRPr lang="ru-RU" sz="2200" dirty="0">
              <a:latin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652916"/>
              </p:ext>
            </p:extLst>
          </p:nvPr>
        </p:nvGraphicFramePr>
        <p:xfrm>
          <a:off x="1270670" y="4281999"/>
          <a:ext cx="10987306" cy="281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603141" y="3855371"/>
            <a:ext cx="40911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Виды социальных услуг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6490" y="578800"/>
            <a:ext cx="801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Социальное обслуживание семей с детьми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95606" y="4581128"/>
            <a:ext cx="2350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Оказано</a:t>
            </a:r>
          </a:p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2 млн. услуг</a:t>
            </a:r>
          </a:p>
        </p:txBody>
      </p:sp>
    </p:spTree>
    <p:extLst>
      <p:ext uri="{BB962C8B-B14F-4D97-AF65-F5344CB8AC3E}">
        <p14:creationId xmlns:p14="http://schemas.microsoft.com/office/powerpoint/2010/main" val="7981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Box 34"/>
          <p:cNvSpPr txBox="1">
            <a:spLocks noChangeArrowheads="1"/>
          </p:cNvSpPr>
          <p:nvPr/>
        </p:nvSpPr>
        <p:spPr bwMode="auto">
          <a:xfrm>
            <a:off x="1022673" y="523674"/>
            <a:ext cx="94073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Социальное сопровождение семей с детьми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в Новгородской области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 (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пилотный проект)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66963795"/>
              </p:ext>
            </p:extLst>
          </p:nvPr>
        </p:nvGraphicFramePr>
        <p:xfrm>
          <a:off x="0" y="1085850"/>
          <a:ext cx="7823174" cy="565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663918"/>
              </p:ext>
            </p:extLst>
          </p:nvPr>
        </p:nvGraphicFramePr>
        <p:xfrm>
          <a:off x="6671196" y="1602060"/>
          <a:ext cx="551921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40702" y="4568825"/>
            <a:ext cx="4442304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Segoe UI" pitchFamily="34" charset="0"/>
                <a:cs typeface="Segoe UI" pitchFamily="34" charset="0"/>
              </a:rPr>
              <a:t>численность семей с детьми,  преодолевших трудную жизненную ситуацию -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1680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 или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70%, </a:t>
            </a:r>
          </a:p>
          <a:p>
            <a:pPr algn="ctr">
              <a:defRPr/>
            </a:pPr>
            <a:endParaRPr lang="ru-RU" sz="1600" b="1" dirty="0">
              <a:latin typeface="Segoe UI" pitchFamily="34" charset="0"/>
              <a:cs typeface="Segoe UI" pitchFamily="34" charset="0"/>
            </a:endParaRPr>
          </a:p>
          <a:p>
            <a:pPr algn="ctr">
              <a:defRPr/>
            </a:pPr>
            <a:r>
              <a:rPr lang="ru-RU" sz="1600" b="1" dirty="0">
                <a:latin typeface="Segoe UI" pitchFamily="34" charset="0"/>
                <a:cs typeface="Segoe UI" pitchFamily="34" charset="0"/>
              </a:rPr>
              <a:t>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30%</a:t>
            </a:r>
            <a:r>
              <a:rPr lang="ru-RU" sz="1600" b="1" dirty="0">
                <a:latin typeface="Segoe UI" pitchFamily="34" charset="0"/>
                <a:cs typeface="Segoe UI" pitchFamily="34" charset="0"/>
              </a:rPr>
              <a:t> уменьшилось число семей в социально опасном положении 	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3083" name="TextBox 7"/>
          <p:cNvSpPr txBox="1">
            <a:spLocks noChangeArrowheads="1"/>
          </p:cNvSpPr>
          <p:nvPr/>
        </p:nvSpPr>
        <p:spPr bwMode="auto">
          <a:xfrm>
            <a:off x="8596091" y="939104"/>
            <a:ext cx="259257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latin typeface="Arial Black" pitchFamily="34" charset="0"/>
              </a:rPr>
              <a:t>Результаты:</a:t>
            </a:r>
          </a:p>
        </p:txBody>
      </p:sp>
      <p:sp>
        <p:nvSpPr>
          <p:cNvPr id="3084" name="TextBox 43"/>
          <p:cNvSpPr txBox="1">
            <a:spLocks noChangeArrowheads="1"/>
          </p:cNvSpPr>
          <p:nvPr/>
        </p:nvSpPr>
        <p:spPr bwMode="auto">
          <a:xfrm>
            <a:off x="7489909" y="2022475"/>
            <a:ext cx="100740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1001</a:t>
            </a:r>
            <a:endParaRPr lang="ru-RU"/>
          </a:p>
        </p:txBody>
      </p:sp>
      <p:sp>
        <p:nvSpPr>
          <p:cNvPr id="3085" name="TextBox 45"/>
          <p:cNvSpPr txBox="1">
            <a:spLocks noChangeArrowheads="1"/>
          </p:cNvSpPr>
          <p:nvPr/>
        </p:nvSpPr>
        <p:spPr bwMode="auto">
          <a:xfrm>
            <a:off x="8725881" y="1382714"/>
            <a:ext cx="103068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2400</a:t>
            </a:r>
            <a:endParaRPr lang="ru-RU"/>
          </a:p>
        </p:txBody>
      </p:sp>
      <p:sp>
        <p:nvSpPr>
          <p:cNvPr id="3086" name="TextBox 8"/>
          <p:cNvSpPr txBox="1">
            <a:spLocks noChangeArrowheads="1"/>
          </p:cNvSpPr>
          <p:nvPr/>
        </p:nvSpPr>
        <p:spPr bwMode="auto">
          <a:xfrm>
            <a:off x="11566079" y="6453189"/>
            <a:ext cx="38518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/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" y="-17463"/>
            <a:ext cx="741217" cy="64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7" descr="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96" y="30164"/>
            <a:ext cx="786361" cy="59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2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5735166" y="997213"/>
            <a:ext cx="5886509" cy="28742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0068" y="1032056"/>
            <a:ext cx="4534530" cy="28742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368413"/>
              </p:ext>
            </p:extLst>
          </p:nvPr>
        </p:nvGraphicFramePr>
        <p:xfrm>
          <a:off x="2012007" y="3933056"/>
          <a:ext cx="9927183" cy="225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309"/>
                <a:gridCol w="3234390"/>
                <a:gridCol w="317548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Технологии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1904" marR="12190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Службы</a:t>
                      </a:r>
                      <a:endParaRPr lang="ru-RU" sz="1800" dirty="0">
                        <a:solidFill>
                          <a:schemeClr val="tx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1904" marR="12190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Формы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1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«Мамина радость»</a:t>
                      </a:r>
                      <a:endParaRPr lang="ru-RU" sz="18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1904" marR="12190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«Скорая семейная помощь»</a:t>
                      </a:r>
                      <a:endParaRPr lang="ru-RU" sz="18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1904" marR="12190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Игротехнические кабинеты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noFill/>
                  </a:tcPr>
                </a:tc>
              </a:tr>
              <a:tr h="27659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«Между нами…»</a:t>
                      </a:r>
                      <a:endParaRPr lang="ru-RU" sz="18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1904" marR="12190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«Мой малыш»</a:t>
                      </a:r>
                      <a:endParaRPr lang="ru-RU" sz="18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1904" marR="12190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Консультационные пункты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87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«Факультет сем. отношений»</a:t>
                      </a:r>
                      <a:endParaRPr lang="ru-RU" sz="18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1904" marR="12190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«Няня на час»</a:t>
                      </a:r>
                      <a:endParaRPr lang="ru-RU" sz="18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1904" marR="12190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«Почта доверия»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noFill/>
                  </a:tcPr>
                </a:tc>
              </a:tr>
              <a:tr h="398272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«Седьмая дверь»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«Телефон  горячей линии»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Семейный  досуг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8272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Восстановительные  технологии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Segoe UI" pitchFamily="34" charset="0"/>
                          <a:cs typeface="Segoe UI" pitchFamily="34" charset="0"/>
                        </a:rPr>
                        <a:t>«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Социальное бюро»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Сенсорные комнаты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40" y="1105643"/>
            <a:ext cx="45345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UI" pitchFamily="34" charset="0"/>
                <a:cs typeface="Segoe UI" pitchFamily="34" charset="0"/>
              </a:rPr>
              <a:t>Служба по профилактике отказов от новорожденных</a:t>
            </a:r>
          </a:p>
          <a:p>
            <a:pPr algn="ctr"/>
            <a:r>
              <a:rPr lang="ru-RU" dirty="0" smtClean="0">
                <a:latin typeface="Segoe UI" pitchFamily="34" charset="0"/>
                <a:cs typeface="Segoe UI" pitchFamily="34" charset="0"/>
              </a:rPr>
              <a:t>( 7 учреждений) </a:t>
            </a:r>
          </a:p>
          <a:p>
            <a:pPr algn="ctr"/>
            <a:r>
              <a:rPr lang="ru-RU" b="1" dirty="0" smtClean="0">
                <a:latin typeface="Segoe UI" pitchFamily="34" charset="0"/>
                <a:cs typeface="Segoe UI" pitchFamily="34" charset="0"/>
              </a:rPr>
              <a:t>Результативность работы: </a:t>
            </a:r>
          </a:p>
          <a:p>
            <a:pPr algn="ctr"/>
            <a:r>
              <a:rPr lang="ru-RU" dirty="0" smtClean="0">
                <a:latin typeface="Segoe UI" pitchFamily="34" charset="0"/>
                <a:cs typeface="Segoe UI" pitchFamily="34" charset="0"/>
              </a:rPr>
              <a:t>2014 год-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16,7 %</a:t>
            </a:r>
            <a:r>
              <a:rPr lang="ru-RU" dirty="0" smtClean="0">
                <a:latin typeface="Arial Black" pitchFamily="34" charset="0"/>
                <a:cs typeface="Segoe UI" pitchFamily="34" charset="0"/>
              </a:rPr>
              <a:t>, </a:t>
            </a:r>
          </a:p>
          <a:p>
            <a:pPr algn="ctr"/>
            <a:r>
              <a:rPr lang="ru-RU" dirty="0" smtClean="0">
                <a:latin typeface="Segoe UI" pitchFamily="34" charset="0"/>
                <a:cs typeface="Segoe UI" pitchFamily="34" charset="0"/>
              </a:rPr>
              <a:t>2015 год –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21,9 %</a:t>
            </a:r>
          </a:p>
          <a:p>
            <a:pPr algn="ctr"/>
            <a:endParaRPr lang="ru-RU" sz="1000" dirty="0" smtClean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b="1" dirty="0" smtClean="0">
                <a:latin typeface="Segoe UI" pitchFamily="34" charset="0"/>
                <a:cs typeface="Segoe UI" pitchFamily="34" charset="0"/>
              </a:rPr>
              <a:t>Удельный вес отказов:</a:t>
            </a:r>
          </a:p>
          <a:p>
            <a:pPr algn="ctr"/>
            <a:r>
              <a:rPr lang="ru-RU" dirty="0" smtClean="0">
                <a:latin typeface="Segoe UI" pitchFamily="34" charset="0"/>
                <a:cs typeface="Segoe UI" pitchFamily="34" charset="0"/>
              </a:rPr>
              <a:t>2014 год -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0,5%</a:t>
            </a:r>
          </a:p>
          <a:p>
            <a:pPr algn="ctr"/>
            <a:r>
              <a:rPr lang="ru-RU" dirty="0" smtClean="0">
                <a:latin typeface="Segoe UI" pitchFamily="34" charset="0"/>
                <a:cs typeface="Segoe UI" pitchFamily="34" charset="0"/>
              </a:rPr>
              <a:t>2015 год-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0,35%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4407" y="1105644"/>
            <a:ext cx="57280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UI" pitchFamily="34" charset="0"/>
                <a:cs typeface="Segoe UI" pitchFamily="34" charset="0"/>
              </a:rPr>
              <a:t>Социальное сопровождение </a:t>
            </a:r>
            <a:r>
              <a:rPr lang="ru-RU" b="1" dirty="0">
                <a:latin typeface="Segoe UI" pitchFamily="34" charset="0"/>
                <a:cs typeface="Segoe UI" pitchFamily="34" charset="0"/>
              </a:rPr>
              <a:t>несовершеннолетних, </a:t>
            </a:r>
            <a:r>
              <a:rPr lang="ru-RU" b="1" dirty="0" smtClean="0">
                <a:latin typeface="Segoe UI" pitchFamily="34" charset="0"/>
                <a:cs typeface="Segoe UI" pitchFamily="34" charset="0"/>
              </a:rPr>
              <a:t>находящихся в конфликте с законом –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396</a:t>
            </a:r>
            <a:r>
              <a:rPr lang="ru-RU" sz="2000" dirty="0" smtClean="0">
                <a:latin typeface="Arial Black" pitchFamily="34" charset="0"/>
                <a:cs typeface="Segoe UI" pitchFamily="34" charset="0"/>
              </a:rPr>
              <a:t>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подростков, из них: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68%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-</a:t>
            </a:r>
            <a:r>
              <a:rPr lang="ru-RU" dirty="0" smtClean="0">
                <a:latin typeface="Arial Black" pitchFamily="34" charset="0"/>
                <a:cs typeface="Segoe UI" pitchFamily="34" charset="0"/>
              </a:rPr>
              <a:t>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охвачены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работой кружков, клубов, </a:t>
            </a:r>
            <a:endParaRPr lang="ru-RU" dirty="0" smtClean="0">
              <a:latin typeface="Segoe UI" pitchFamily="34" charset="0"/>
              <a:cs typeface="Segoe UI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32%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-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оказано содействие в обучении, </a:t>
            </a:r>
            <a:endParaRPr lang="ru-RU" dirty="0" smtClean="0">
              <a:latin typeface="Segoe UI" pitchFamily="34" charset="0"/>
              <a:cs typeface="Segoe UI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4%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–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оказано содействие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в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трудоустройстве.</a:t>
            </a:r>
          </a:p>
          <a:p>
            <a:pPr lvl="0" algn="ctr"/>
            <a:endParaRPr lang="ru-RU" sz="1000" dirty="0" smtClean="0">
              <a:latin typeface="Segoe UI" pitchFamily="34" charset="0"/>
              <a:cs typeface="Segoe UI" pitchFamily="34" charset="0"/>
            </a:endParaRPr>
          </a:p>
          <a:p>
            <a:pPr lvl="0" algn="ctr"/>
            <a:r>
              <a:rPr lang="ru-RU" dirty="0" smtClean="0">
                <a:latin typeface="Segoe UI" pitchFamily="34" charset="0"/>
                <a:cs typeface="Segoe UI" pitchFamily="34" charset="0"/>
              </a:rPr>
              <a:t>В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результате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: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снято с социального сопровождения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204</a:t>
            </a:r>
            <a:r>
              <a:rPr lang="ru-RU" b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подростка или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51,5%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683" y="6156277"/>
            <a:ext cx="11764483" cy="6527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542" y="5085183"/>
            <a:ext cx="1893465" cy="1661559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2289672" y="6264322"/>
            <a:ext cx="964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Segoe UI" pitchFamily="34" charset="0"/>
                <a:cs typeface="Segoe UI" pitchFamily="34" charset="0"/>
              </a:rPr>
              <a:t>Два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информационных портала </a:t>
            </a:r>
            <a:r>
              <a:rPr lang="ru-RU" dirty="0">
                <a:latin typeface="Arial Black" pitchFamily="34" charset="0"/>
                <a:cs typeface="Segoe UI" pitchFamily="34" charset="0"/>
              </a:rPr>
              <a:t>«Вместе для детей»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и </a:t>
            </a:r>
            <a:r>
              <a:rPr lang="ru-RU" dirty="0">
                <a:latin typeface="Arial Black" pitchFamily="34" charset="0"/>
                <a:cs typeface="Segoe UI" pitchFamily="34" charset="0"/>
              </a:rPr>
              <a:t>«Рука помощи</a:t>
            </a:r>
            <a:r>
              <a:rPr lang="ru-RU" dirty="0" smtClean="0">
                <a:latin typeface="Arial Black" pitchFamily="34" charset="0"/>
                <a:cs typeface="Segoe UI" pitchFamily="34" charset="0"/>
              </a:rPr>
              <a:t>»</a:t>
            </a:r>
            <a:endParaRPr lang="ru-RU" dirty="0">
              <a:latin typeface="Arial Black" pitchFamily="34" charset="0"/>
              <a:cs typeface="Segoe U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0046" y="2850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542" y="551530"/>
            <a:ext cx="1189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Технологии работы с семьями и детьми в деятельности учреждений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Text Box 25"/>
          <p:cNvSpPr txBox="1">
            <a:spLocks noChangeArrowheads="1"/>
          </p:cNvSpPr>
          <p:nvPr/>
        </p:nvSpPr>
        <p:spPr bwMode="gray">
          <a:xfrm>
            <a:off x="2031736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6" name="Text Box 26"/>
          <p:cNvSpPr txBox="1">
            <a:spLocks noChangeArrowheads="1"/>
          </p:cNvSpPr>
          <p:nvPr/>
        </p:nvSpPr>
        <p:spPr bwMode="gray">
          <a:xfrm>
            <a:off x="4368231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7" name="Text Box 27"/>
          <p:cNvSpPr txBox="1">
            <a:spLocks noChangeArrowheads="1"/>
          </p:cNvSpPr>
          <p:nvPr/>
        </p:nvSpPr>
        <p:spPr bwMode="gray">
          <a:xfrm>
            <a:off x="6603140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8" name="Text Box 28"/>
          <p:cNvSpPr txBox="1">
            <a:spLocks noChangeArrowheads="1"/>
          </p:cNvSpPr>
          <p:nvPr/>
        </p:nvSpPr>
        <p:spPr bwMode="gray">
          <a:xfrm>
            <a:off x="8838050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604629"/>
              </p:ext>
            </p:extLst>
          </p:nvPr>
        </p:nvGraphicFramePr>
        <p:xfrm>
          <a:off x="646239" y="4224338"/>
          <a:ext cx="11208038" cy="263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767501" y="4386537"/>
            <a:ext cx="5760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Arial Black" pitchFamily="34" charset="0"/>
              </a:rPr>
              <a:t>Устройство</a:t>
            </a:r>
            <a:r>
              <a:rPr lang="ru-RU" sz="1600" dirty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несовершеннолетних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5858" y="1123187"/>
            <a:ext cx="366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Black" pitchFamily="34" charset="0"/>
              </a:rPr>
              <a:t>Основания</a:t>
            </a:r>
            <a:r>
              <a:rPr lang="ru-RU" sz="1600" b="1" dirty="0">
                <a:latin typeface="Arial Black" pitchFamily="34" charset="0"/>
              </a:rPr>
              <a:t> </a:t>
            </a:r>
            <a:r>
              <a:rPr lang="ru-RU" b="1" dirty="0">
                <a:latin typeface="Arial Black" pitchFamily="34" charset="0"/>
              </a:rPr>
              <a:t>приема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245" y="697415"/>
            <a:ext cx="11756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Реабилитация несовершеннолетних в отделениях социальных приютов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9" name="Диаграмма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34" y="1454181"/>
            <a:ext cx="8280920" cy="293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6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Text Box 25"/>
          <p:cNvSpPr txBox="1">
            <a:spLocks noChangeArrowheads="1"/>
          </p:cNvSpPr>
          <p:nvPr/>
        </p:nvSpPr>
        <p:spPr bwMode="gray">
          <a:xfrm>
            <a:off x="2031736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6" name="Text Box 26"/>
          <p:cNvSpPr txBox="1">
            <a:spLocks noChangeArrowheads="1"/>
          </p:cNvSpPr>
          <p:nvPr/>
        </p:nvSpPr>
        <p:spPr bwMode="gray">
          <a:xfrm>
            <a:off x="4368231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7" name="Text Box 27"/>
          <p:cNvSpPr txBox="1">
            <a:spLocks noChangeArrowheads="1"/>
          </p:cNvSpPr>
          <p:nvPr/>
        </p:nvSpPr>
        <p:spPr bwMode="gray">
          <a:xfrm>
            <a:off x="6603140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8" name="Text Box 28"/>
          <p:cNvSpPr txBox="1">
            <a:spLocks noChangeArrowheads="1"/>
          </p:cNvSpPr>
          <p:nvPr/>
        </p:nvSpPr>
        <p:spPr bwMode="gray">
          <a:xfrm>
            <a:off x="8838050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4646" y="548022"/>
            <a:ext cx="10067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Социальное обслуживание семей с детьми-инвалидами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360" y="1006326"/>
            <a:ext cx="5040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60,2%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-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удельный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вес обслуженных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     	      семей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с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детьми-инвалидами</a:t>
            </a:r>
            <a:r>
              <a:rPr lang="ru-RU" dirty="0" smtClean="0"/>
              <a:t> 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62,6%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/>
              <a:t>-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детей-инвалидов  </a:t>
            </a:r>
            <a:endParaRPr lang="ru-RU" dirty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dirty="0" smtClean="0">
                <a:latin typeface="Segoe UI" pitchFamily="34" charset="0"/>
                <a:cs typeface="Segoe UI" pitchFamily="34" charset="0"/>
              </a:rPr>
              <a:t>             </a:t>
            </a:r>
            <a:endParaRPr lang="ru-RU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04234" y="1044727"/>
            <a:ext cx="40875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1516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человек из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853</a:t>
            </a:r>
            <a:r>
              <a:rPr lang="ru-RU" sz="2400" dirty="0" smtClean="0">
                <a:latin typeface="Arial Black" pitchFamily="34" charset="0"/>
                <a:cs typeface="Segoe UI" pitchFamily="34" charset="0"/>
              </a:rPr>
              <a:t>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семей обслужил</a:t>
            </a:r>
          </a:p>
          <a:p>
            <a:pPr algn="ctr"/>
            <a:r>
              <a:rPr lang="ru-RU" b="1" dirty="0" smtClean="0">
                <a:latin typeface="Segoe UI" pitchFamily="34" charset="0"/>
                <a:cs typeface="Segoe UI" pitchFamily="34" charset="0"/>
              </a:rPr>
              <a:t>Реабилитационный </a:t>
            </a:r>
            <a:r>
              <a:rPr lang="ru-RU" b="1" dirty="0">
                <a:latin typeface="Segoe UI" pitchFamily="34" charset="0"/>
                <a:cs typeface="Segoe UI" pitchFamily="34" charset="0"/>
              </a:rPr>
              <a:t>центр для детей и подростков с ограниченными </a:t>
            </a:r>
            <a:r>
              <a:rPr lang="ru-RU" b="1" dirty="0" smtClean="0">
                <a:latin typeface="Segoe UI" pitchFamily="34" charset="0"/>
                <a:cs typeface="Segoe UI" pitchFamily="34" charset="0"/>
              </a:rPr>
              <a:t>возможностями</a:t>
            </a:r>
            <a:endParaRPr lang="ru-RU" b="1" dirty="0">
              <a:latin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34966" y="2705794"/>
            <a:ext cx="4047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Новые формы работы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969747177"/>
              </p:ext>
            </p:extLst>
          </p:nvPr>
        </p:nvGraphicFramePr>
        <p:xfrm>
          <a:off x="281360" y="3175843"/>
          <a:ext cx="11646494" cy="351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86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0590" y="3566298"/>
            <a:ext cx="6644444" cy="3618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125613" y="1223508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21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комплексный центр </a:t>
            </a:r>
            <a:r>
              <a:rPr lang="ru-RU" sz="2000" dirty="0">
                <a:latin typeface="Segoe UI" pitchFamily="34" charset="0"/>
                <a:cs typeface="Segoe UI" pitchFamily="34" charset="0"/>
              </a:rPr>
              <a:t>социального обслуживания населения;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7</a:t>
            </a:r>
            <a:r>
              <a:rPr lang="ru-RU" sz="2400" dirty="0" smtClean="0">
                <a:latin typeface="Arial Black" pitchFamily="34" charset="0"/>
                <a:cs typeface="Segoe UI" pitchFamily="34" charset="0"/>
              </a:rPr>
              <a:t> </a:t>
            </a:r>
            <a:r>
              <a:rPr lang="ru-RU" sz="2000" dirty="0">
                <a:latin typeface="Segoe UI" pitchFamily="34" charset="0"/>
                <a:cs typeface="Segoe UI" pitchFamily="34" charset="0"/>
              </a:rPr>
              <a:t>домов-интернатов для престарелых и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инвалидов;</a:t>
            </a:r>
            <a:endParaRPr lang="ru-RU" sz="2000" dirty="0">
              <a:latin typeface="Segoe UI" pitchFamily="34" charset="0"/>
              <a:cs typeface="Segoe UI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5</a:t>
            </a:r>
            <a:r>
              <a:rPr lang="ru-RU" sz="2400" dirty="0">
                <a:latin typeface="Arial Black" pitchFamily="34" charset="0"/>
                <a:cs typeface="Segoe UI" pitchFamily="34" charset="0"/>
              </a:rPr>
              <a:t> </a:t>
            </a:r>
            <a:r>
              <a:rPr lang="ru-RU" sz="2000" dirty="0">
                <a:latin typeface="Segoe UI" pitchFamily="34" charset="0"/>
                <a:cs typeface="Segoe UI" pitchFamily="34" charset="0"/>
              </a:rPr>
              <a:t>психоневрологических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интернатов</a:t>
            </a:r>
            <a:endParaRPr lang="ru-RU" sz="20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9309" y="116632"/>
            <a:ext cx="91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libri" pitchFamily="34" charset="0"/>
                <a:cs typeface="Calibri" pitchFamily="34" charset="0"/>
              </a:rPr>
              <a:t>С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оциальное </a:t>
            </a:r>
            <a:r>
              <a:rPr lang="ru-RU" b="1" i="1" dirty="0">
                <a:latin typeface="Calibri" pitchFamily="34" charset="0"/>
                <a:cs typeface="Calibri" pitchFamily="34" charset="0"/>
              </a:rPr>
              <a:t>обслуживание пожилых людей и инвалидов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56022" y="3380125"/>
            <a:ext cx="58438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7 088</a:t>
            </a: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  <a:cs typeface="Segoe UI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гражданам пожилого возраста и инвалидам  предоставлены услуги в форме социального обслуживания на дому;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848</a:t>
            </a: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пожилых людей обслужено полустационарными отделениями социальных учреждений;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2124</a:t>
            </a: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пожилых человека  проживают в стационарных учреждениях социального обслуживания</a:t>
            </a:r>
          </a:p>
          <a:p>
            <a:pPr fontAlgn="auto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24 162</a:t>
            </a:r>
            <a:r>
              <a:rPr lang="ru-RU" sz="2000" dirty="0" smtClean="0">
                <a:latin typeface="Arial Black" pitchFamily="34" charset="0"/>
                <a:cs typeface="Segoe UI" pitchFamily="34" charset="0"/>
              </a:rPr>
              <a:t>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человека получили </a:t>
            </a:r>
            <a:r>
              <a:rPr lang="ru-RU" sz="2000" dirty="0">
                <a:latin typeface="Segoe UI" pitchFamily="34" charset="0"/>
                <a:cs typeface="Segoe UI" pitchFamily="34" charset="0"/>
              </a:rPr>
              <a:t>срочные социальные услуги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3081" y="3566298"/>
            <a:ext cx="3311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itchFamily="34" charset="0"/>
                <a:cs typeface="Segoe UI" pitchFamily="34" charset="0"/>
              </a:rPr>
              <a:t>человек обслужено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в </a:t>
            </a:r>
            <a:r>
              <a:rPr lang="ru-RU" sz="2000" dirty="0" smtClean="0">
                <a:latin typeface="Arial Black" pitchFamily="34" charset="0"/>
                <a:cs typeface="Segoe UI" pitchFamily="34" charset="0"/>
              </a:rPr>
              <a:t>2015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году</a:t>
            </a:r>
            <a:endParaRPr lang="ru-RU" sz="20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574" y="562235"/>
            <a:ext cx="12069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Calibri" pitchFamily="34" charset="0"/>
              </a:rPr>
              <a:t>С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Calibri" pitchFamily="34" charset="0"/>
              </a:rPr>
              <a:t>оциальное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Calibri" pitchFamily="34" charset="0"/>
              </a:rPr>
              <a:t>обслуживание пожилых людей и инвалидов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5739" y="1223508"/>
            <a:ext cx="4301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государственных </a:t>
            </a: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учреждения социального обслуживания </a:t>
            </a:r>
            <a:r>
              <a:rPr lang="ru-RU" sz="20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осуществляют социальное </a:t>
            </a: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обслуживание пожилых </a:t>
            </a:r>
            <a:r>
              <a:rPr lang="ru-RU" sz="20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людей</a:t>
            </a:r>
            <a:endParaRPr lang="ru-RU" sz="200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558" y="1223508"/>
            <a:ext cx="867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33</a:t>
            </a:r>
            <a:endParaRPr lang="ru-RU" sz="28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811170" y="1771409"/>
            <a:ext cx="936104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4558" y="3427798"/>
            <a:ext cx="132708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32   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тыс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.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endParaRPr lang="ru-RU" sz="2400" dirty="0">
              <a:latin typeface="Arial Black" pitchFamily="34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4811170" y="3806968"/>
            <a:ext cx="936104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6208" y="616678"/>
            <a:ext cx="1153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Calibri" pitchFamily="34" charset="0"/>
              </a:rPr>
              <a:t>Технологии социального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Calibri" pitchFamily="34" charset="0"/>
              </a:rPr>
              <a:t>обслуживания пожилых граждан и инвалидов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37674" y="1012141"/>
            <a:ext cx="8691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kern="0" dirty="0" smtClean="0">
                <a:latin typeface="Segoe UI" pitchFamily="34" charset="0"/>
                <a:cs typeface="Segoe UI" pitchFamily="34" charset="0"/>
              </a:rPr>
              <a:t> </a:t>
            </a:r>
            <a:endParaRPr lang="ru-RU" sz="1600" kern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394" y="1988840"/>
            <a:ext cx="6095207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Мобильные бригады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Segoe UI" pitchFamily="34" charset="0"/>
            </a:endParaRPr>
          </a:p>
          <a:p>
            <a:pPr marL="285750" lvl="0" indent="-285750"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795</a:t>
            </a:r>
            <a:r>
              <a:rPr lang="ru-RU" sz="1600" kern="0" dirty="0" smtClean="0">
                <a:solidFill>
                  <a:srgbClr val="786C71">
                    <a:lumMod val="50000"/>
                  </a:srgbClr>
                </a:solidFill>
                <a:latin typeface="Segoe UI" pitchFamily="34" charset="0"/>
                <a:cs typeface="Segoe UI" pitchFamily="34" charset="0"/>
              </a:rPr>
              <a:t> выездов </a:t>
            </a:r>
            <a:endParaRPr lang="ru-RU" sz="1600" kern="0" dirty="0">
              <a:solidFill>
                <a:srgbClr val="786C71">
                  <a:lumMod val="50000"/>
                </a:srgbClr>
              </a:solidFill>
              <a:latin typeface="Segoe UI" pitchFamily="34" charset="0"/>
              <a:cs typeface="Segoe UI" pitchFamily="34" charset="0"/>
            </a:endParaRPr>
          </a:p>
          <a:p>
            <a:pPr marL="285750" lvl="0" indent="-285750"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737</a:t>
            </a:r>
            <a:r>
              <a:rPr lang="ru-RU" sz="1600" kern="0" dirty="0" smtClean="0">
                <a:solidFill>
                  <a:srgbClr val="786C71">
                    <a:lumMod val="50000"/>
                  </a:srgbClr>
                </a:solidFill>
                <a:latin typeface="Arial Black" pitchFamily="34" charset="0"/>
                <a:cs typeface="Segoe UI" pitchFamily="34" charset="0"/>
              </a:rPr>
              <a:t> </a:t>
            </a:r>
            <a:r>
              <a:rPr lang="ru-RU" sz="1600" kern="0" dirty="0">
                <a:solidFill>
                  <a:srgbClr val="786C71">
                    <a:lumMod val="50000"/>
                  </a:srgbClr>
                </a:solidFill>
                <a:latin typeface="Segoe UI" pitchFamily="34" charset="0"/>
                <a:cs typeface="Segoe UI" pitchFamily="34" charset="0"/>
              </a:rPr>
              <a:t>населенных пунктов</a:t>
            </a:r>
          </a:p>
          <a:p>
            <a:pPr marL="285750" lvl="0" indent="-285750">
              <a:buClr>
                <a:srgbClr val="C00000"/>
              </a:buClr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kern="0" dirty="0">
                <a:solidFill>
                  <a:srgbClr val="786C71">
                    <a:lumMod val="50000"/>
                  </a:srgbClr>
                </a:solidFill>
                <a:latin typeface="Segoe UI" pitchFamily="34" charset="0"/>
                <a:cs typeface="Segoe UI" pitchFamily="34" charset="0"/>
              </a:rPr>
              <a:t>обслужено </a:t>
            </a:r>
            <a:r>
              <a:rPr lang="ru-RU" sz="1600" kern="0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4890</a:t>
            </a:r>
            <a:r>
              <a:rPr lang="ru-RU" sz="1600" kern="0" dirty="0" smtClean="0">
                <a:solidFill>
                  <a:srgbClr val="786C71">
                    <a:lumMod val="50000"/>
                  </a:srgbClr>
                </a:solidFill>
                <a:latin typeface="Segoe UI" pitchFamily="34" charset="0"/>
                <a:cs typeface="Segoe UI" pitchFamily="34" charset="0"/>
              </a:rPr>
              <a:t> человек, в том числе </a:t>
            </a:r>
            <a:r>
              <a:rPr lang="ru-RU" sz="1600" kern="0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908 </a:t>
            </a:r>
            <a:r>
              <a:rPr lang="ru-RU" sz="1600" kern="0" dirty="0" smtClean="0">
                <a:solidFill>
                  <a:srgbClr val="786C71">
                    <a:lumMod val="50000"/>
                  </a:srgbClr>
                </a:solidFill>
                <a:latin typeface="Segoe UI" pitchFamily="34" charset="0"/>
                <a:cs typeface="Segoe UI" pitchFamily="34" charset="0"/>
              </a:rPr>
              <a:t>ветеранов </a:t>
            </a:r>
            <a:endParaRPr lang="ru-RU" sz="1600" kern="0" dirty="0">
              <a:solidFill>
                <a:srgbClr val="786C71">
                  <a:lumMod val="50000"/>
                </a:srgb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2304" y="-25460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17565" y="3120185"/>
            <a:ext cx="5064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Обучение пожилых людей основам компьютерной грамотности и работе в сети </a:t>
            </a: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Интернет</a:t>
            </a:r>
          </a:p>
          <a:p>
            <a:pPr marL="285750" lvl="0" indent="-285750"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10</a:t>
            </a:r>
            <a:r>
              <a:rPr lang="ru-RU" sz="1600" b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600" kern="0" dirty="0" smtClean="0">
                <a:latin typeface="Segoe UI" pitchFamily="34" charset="0"/>
                <a:cs typeface="Segoe UI" pitchFamily="34" charset="0"/>
              </a:rPr>
              <a:t>районов</a:t>
            </a:r>
            <a:r>
              <a:rPr lang="ru-RU" sz="1600" b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marL="285750" lvl="0" indent="-285750">
              <a:buClr>
                <a:srgbClr val="C00000"/>
              </a:buClr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kern="0" dirty="0">
                <a:solidFill>
                  <a:srgbClr val="786C71">
                    <a:lumMod val="50000"/>
                  </a:srgbClr>
                </a:solidFill>
                <a:latin typeface="Segoe UI" pitchFamily="34" charset="0"/>
                <a:cs typeface="Segoe UI" pitchFamily="34" charset="0"/>
              </a:rPr>
              <a:t>о</a:t>
            </a:r>
            <a:r>
              <a:rPr lang="ru-RU" sz="1600" kern="0" dirty="0" smtClean="0">
                <a:solidFill>
                  <a:srgbClr val="786C71">
                    <a:lumMod val="50000"/>
                  </a:srgbClr>
                </a:solidFill>
                <a:latin typeface="Segoe UI" pitchFamily="34" charset="0"/>
                <a:cs typeface="Segoe UI" pitchFamily="34" charset="0"/>
              </a:rPr>
              <a:t>бучение прошли  </a:t>
            </a:r>
            <a:r>
              <a:rPr lang="ru-RU" b="1" kern="0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386</a:t>
            </a:r>
            <a:r>
              <a:rPr lang="ru-RU" sz="1600" kern="0" dirty="0" smtClean="0">
                <a:solidFill>
                  <a:srgbClr val="786C71">
                    <a:lumMod val="50000"/>
                  </a:srgbClr>
                </a:solidFill>
                <a:latin typeface="Segoe UI" pitchFamily="34" charset="0"/>
                <a:cs typeface="Segoe UI" pitchFamily="34" charset="0"/>
              </a:rPr>
              <a:t> человек</a:t>
            </a:r>
            <a:endParaRPr lang="ru-RU" sz="1600" kern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9815" y="3426949"/>
            <a:ext cx="57770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kern="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Социальная служба </a:t>
            </a: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сиделок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15</a:t>
            </a:r>
            <a:r>
              <a:rPr lang="ru-RU" sz="1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районов</a:t>
            </a:r>
            <a:r>
              <a:rPr lang="ru-RU" sz="1600" b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3C3639"/>
                </a:solidFill>
                <a:latin typeface="Segoe UI" pitchFamily="34" charset="0"/>
                <a:cs typeface="Segoe UI" pitchFamily="34" charset="0"/>
              </a:rPr>
              <a:t>  услугой воспользовались </a:t>
            </a:r>
            <a:r>
              <a:rPr lang="ru-RU" sz="1600" dirty="0" smtClean="0">
                <a:solidFill>
                  <a:srgbClr val="3C3639"/>
                </a:solidFill>
                <a:latin typeface="Arial Black" pitchFamily="34" charset="0"/>
                <a:cs typeface="Segoe UI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502</a:t>
            </a:r>
            <a:r>
              <a:rPr lang="ru-RU" sz="1600" dirty="0" smtClean="0">
                <a:solidFill>
                  <a:srgbClr val="3C3639"/>
                </a:solidFill>
                <a:latin typeface="Arial Black" pitchFamily="34" charset="0"/>
                <a:cs typeface="Segoe UI" pitchFamily="34" charset="0"/>
              </a:rPr>
              <a:t> </a:t>
            </a:r>
            <a:r>
              <a:rPr lang="ru-RU" sz="1600" dirty="0" smtClean="0">
                <a:solidFill>
                  <a:srgbClr val="3C3639"/>
                </a:solidFill>
                <a:latin typeface="Segoe UI" pitchFamily="34" charset="0"/>
                <a:cs typeface="Segoe UI" pitchFamily="34" charset="0"/>
              </a:rPr>
              <a:t>человека</a:t>
            </a:r>
            <a:endParaRPr lang="ru-RU" sz="160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9815" y="4653136"/>
            <a:ext cx="568515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kern="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Школы по уходу за пожилыми </a:t>
            </a: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людьми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17</a:t>
            </a:r>
            <a:r>
              <a:rPr lang="ru-RU" sz="1600" dirty="0" smtClean="0">
                <a:solidFill>
                  <a:srgbClr val="3C3639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600" dirty="0">
                <a:solidFill>
                  <a:srgbClr val="3C3639"/>
                </a:solidFill>
                <a:latin typeface="Segoe UI" pitchFamily="34" charset="0"/>
                <a:cs typeface="Segoe UI" pitchFamily="34" charset="0"/>
              </a:rPr>
              <a:t>районов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3C3639"/>
                </a:solidFill>
                <a:latin typeface="Segoe UI" pitchFamily="34" charset="0"/>
                <a:cs typeface="Segoe UI" pitchFamily="34" charset="0"/>
              </a:rPr>
              <a:t> обучение </a:t>
            </a:r>
            <a:r>
              <a:rPr lang="ru-RU" sz="1600" dirty="0">
                <a:solidFill>
                  <a:srgbClr val="3C3639"/>
                </a:solidFill>
                <a:latin typeface="Segoe UI" pitchFamily="34" charset="0"/>
                <a:cs typeface="Segoe UI" pitchFamily="34" charset="0"/>
              </a:rPr>
              <a:t>прошли </a:t>
            </a:r>
            <a:r>
              <a:rPr lang="ru-RU" sz="1600" b="1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459</a:t>
            </a:r>
            <a:r>
              <a:rPr lang="ru-RU" sz="1600" b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600" dirty="0">
                <a:solidFill>
                  <a:srgbClr val="3C3639"/>
                </a:solidFill>
                <a:latin typeface="Segoe UI" pitchFamily="34" charset="0"/>
                <a:cs typeface="Segoe UI" pitchFamily="34" charset="0"/>
              </a:rPr>
              <a:t>человек, в том числе </a:t>
            </a:r>
            <a:r>
              <a:rPr lang="ru-RU" sz="1600" b="1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167</a:t>
            </a:r>
            <a:r>
              <a:rPr lang="ru-RU" sz="1600" dirty="0">
                <a:solidFill>
                  <a:srgbClr val="3C3639"/>
                </a:solidFill>
                <a:latin typeface="Arial Black" pitchFamily="34" charset="0"/>
                <a:cs typeface="Segoe UI" pitchFamily="34" charset="0"/>
              </a:rPr>
              <a:t> </a:t>
            </a:r>
            <a:r>
              <a:rPr lang="ru-RU" sz="1600" dirty="0">
                <a:solidFill>
                  <a:srgbClr val="3C3639"/>
                </a:solidFill>
                <a:latin typeface="Segoe UI" pitchFamily="34" charset="0"/>
                <a:cs typeface="Segoe UI" pitchFamily="34" charset="0"/>
              </a:rPr>
              <a:t>человек, осуществляющие уход за пожилыми родственниками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826644" y="4797152"/>
            <a:ext cx="50644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Доставка </a:t>
            </a: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в медицинские организации </a:t>
            </a: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маломобильных граждан</a:t>
            </a:r>
          </a:p>
          <a:p>
            <a:pPr marL="285750" lvl="0" indent="-285750">
              <a:buClr>
                <a:srgbClr val="C00000"/>
              </a:buClr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kern="0" dirty="0">
                <a:latin typeface="Segoe UI" pitchFamily="34" charset="0"/>
                <a:cs typeface="Segoe UI" pitchFamily="34" charset="0"/>
              </a:rPr>
              <a:t>Великий Новгород, Новгородский, Боровичский, Валдайский и Чудовский районы</a:t>
            </a:r>
          </a:p>
          <a:p>
            <a:pPr marL="285750" lvl="0" indent="-285750">
              <a:buClr>
                <a:srgbClr val="C00000"/>
              </a:buClr>
              <a:buSzPct val="10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kern="0" dirty="0">
                <a:latin typeface="Segoe UI" pitchFamily="34" charset="0"/>
                <a:cs typeface="Segoe UI" pitchFamily="34" charset="0"/>
              </a:rPr>
              <a:t>услугой воспользовались  </a:t>
            </a:r>
            <a:r>
              <a:rPr lang="ru-RU" b="1" kern="0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111</a:t>
            </a:r>
            <a:r>
              <a:rPr lang="ru-RU" kern="0" dirty="0">
                <a:latin typeface="Arial Black" pitchFamily="34" charset="0"/>
                <a:cs typeface="Segoe UI" pitchFamily="34" charset="0"/>
              </a:rPr>
              <a:t> </a:t>
            </a:r>
            <a:r>
              <a:rPr lang="ru-RU" sz="1600" kern="0" dirty="0">
                <a:latin typeface="Segoe UI" pitchFamily="34" charset="0"/>
                <a:cs typeface="Segoe UI" pitchFamily="34" charset="0"/>
              </a:rPr>
              <a:t>человек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71270" y="931097"/>
            <a:ext cx="3046413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kern="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более </a:t>
            </a:r>
            <a:r>
              <a:rPr lang="ru-RU" sz="2800" b="1" kern="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9,0</a:t>
            </a:r>
            <a:r>
              <a:rPr lang="ru-RU" sz="2400" b="1" kern="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 тыс. </a:t>
            </a:r>
            <a:r>
              <a:rPr lang="ru-RU" kern="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участников</a:t>
            </a:r>
            <a:endParaRPr lang="ru-RU" sz="1600" kern="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4726" y="961874"/>
            <a:ext cx="36418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kern="0" dirty="0" smtClean="0">
                <a:solidFill>
                  <a:srgbClr val="E58C2B"/>
                </a:solidFill>
                <a:latin typeface="Arial Black" pitchFamily="34" charset="0"/>
                <a:cs typeface="Segoe UI" pitchFamily="34" charset="0"/>
              </a:rPr>
              <a:t> </a:t>
            </a:r>
            <a:r>
              <a:rPr lang="ru-RU" kern="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социальная технология </a:t>
            </a:r>
          </a:p>
          <a:p>
            <a:pPr lvl="0"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kern="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используется в </a:t>
            </a:r>
            <a:r>
              <a:rPr lang="ru-RU" kern="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учреждениях</a:t>
            </a:r>
            <a:endParaRPr lang="ru-RU" kern="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6051" y="904419"/>
            <a:ext cx="73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Segoe UI" pitchFamily="34" charset="0"/>
              </a:rPr>
              <a:t>31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47530" y="1987392"/>
            <a:ext cx="4030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kern="0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350</a:t>
            </a:r>
            <a:r>
              <a:rPr lang="ru-RU" b="1" kern="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000" kern="0" dirty="0">
                <a:solidFill>
                  <a:srgbClr val="786C71">
                    <a:lumMod val="50000"/>
                  </a:srgbClr>
                </a:solidFill>
                <a:latin typeface="Segoe UI" pitchFamily="34" charset="0"/>
                <a:cs typeface="Segoe UI" pitchFamily="34" charset="0"/>
              </a:rPr>
              <a:t>ветеранов обеспечены </a:t>
            </a:r>
            <a:endParaRPr lang="ru-RU" sz="2000" kern="0" dirty="0" smtClean="0">
              <a:solidFill>
                <a:srgbClr val="786C71">
                  <a:lumMod val="50000"/>
                </a:srgbClr>
              </a:solidFill>
              <a:latin typeface="Segoe UI" pitchFamily="34" charset="0"/>
              <a:cs typeface="Segoe UI" pitchFamily="34" charset="0"/>
            </a:endParaRPr>
          </a:p>
          <a:p>
            <a:pPr lvl="0"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Segoe UI" pitchFamily="34" charset="0"/>
              </a:rPr>
              <a:t>«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Segoe UI" pitchFamily="34" charset="0"/>
              </a:rPr>
              <a:t>Тревожными кнопками» </a:t>
            </a:r>
            <a:endParaRPr lang="ru-RU" b="1" kern="0" dirty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422798" y="1946449"/>
            <a:ext cx="1542988" cy="157114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225603" y="4965436"/>
            <a:ext cx="1542988" cy="157114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2838" y="730212"/>
            <a:ext cx="6639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Нормотворческая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деятельность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8862" y="5335507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>
                <a:latin typeface="Segoe UI" pitchFamily="34" charset="0"/>
                <a:cs typeface="Segoe UI" pitchFamily="34" charset="0"/>
              </a:rPr>
              <a:t>приказов </a:t>
            </a:r>
            <a:r>
              <a:rPr lang="ru-RU" sz="2400" dirty="0" smtClean="0">
                <a:latin typeface="Segoe UI" pitchFamily="34" charset="0"/>
                <a:cs typeface="Segoe UI" pitchFamily="34" charset="0"/>
              </a:rPr>
              <a:t>департамента труда и социальной защиты </a:t>
            </a:r>
          </a:p>
          <a:p>
            <a:r>
              <a:rPr lang="ru-RU" sz="2400" dirty="0" smtClean="0">
                <a:latin typeface="Segoe UI" pitchFamily="34" charset="0"/>
                <a:cs typeface="Segoe UI" pitchFamily="34" charset="0"/>
              </a:rPr>
              <a:t>населения Новгородской области </a:t>
            </a:r>
            <a:endParaRPr lang="ru-RU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3844" y="2305828"/>
            <a:ext cx="116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171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6207" y="1484784"/>
            <a:ext cx="10739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В течение 2015 года подготовлены </a:t>
            </a:r>
            <a:r>
              <a:rPr lang="ru-RU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проекты  и </a:t>
            </a:r>
            <a:r>
              <a:rPr lang="ru-RU" sz="24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приняты:</a:t>
            </a:r>
            <a:endParaRPr lang="ru-RU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3937" y="2398160"/>
            <a:ext cx="4130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Segoe UI" pitchFamily="34" charset="0"/>
                <a:cs typeface="Segoe UI" pitchFamily="34" charset="0"/>
              </a:rPr>
              <a:t>Нормативный правовой акт</a:t>
            </a:r>
            <a:endParaRPr lang="ru-RU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3099" y="542784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itchFamily="34" charset="0"/>
              </a:rPr>
              <a:t>756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7054" y="2813425"/>
            <a:ext cx="7200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  <a:cs typeface="Segoe UI" pitchFamily="34" charset="0"/>
              </a:rPr>
              <a:t>25</a:t>
            </a:r>
            <a:r>
              <a:rPr lang="ru-RU" sz="2000" dirty="0">
                <a:latin typeface="Segoe UI" pitchFamily="34" charset="0"/>
                <a:cs typeface="Segoe UI" pitchFamily="34" charset="0"/>
              </a:rPr>
              <a:t> областных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законов</a:t>
            </a:r>
            <a:endParaRPr lang="ru-RU" sz="2000" dirty="0">
              <a:latin typeface="Segoe UI" pitchFamily="34" charset="0"/>
              <a:cs typeface="Segoe UI" pitchFamily="34" charset="0"/>
            </a:endParaRPr>
          </a:p>
          <a:p>
            <a:pPr marL="363538" indent="-363538"/>
            <a:r>
              <a:rPr lang="ru-RU" sz="2400" dirty="0" smtClean="0">
                <a:latin typeface="Arial Black" pitchFamily="34" charset="0"/>
                <a:cs typeface="Segoe UI" pitchFamily="34" charset="0"/>
              </a:rPr>
              <a:t>63</a:t>
            </a:r>
            <a:r>
              <a:rPr lang="ru-RU" sz="2000" dirty="0" smtClean="0">
                <a:latin typeface="Arial Black" pitchFamily="34" charset="0"/>
                <a:cs typeface="Segoe UI" pitchFamily="34" charset="0"/>
              </a:rPr>
              <a:t> </a:t>
            </a:r>
            <a:r>
              <a:rPr lang="ru-RU" sz="2000" dirty="0">
                <a:latin typeface="Segoe UI" pitchFamily="34" charset="0"/>
                <a:cs typeface="Segoe UI" pitchFamily="34" charset="0"/>
              </a:rPr>
              <a:t>постановления и распоряжения Правительства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        Новгородской области</a:t>
            </a:r>
          </a:p>
          <a:p>
            <a:r>
              <a:rPr lang="ru-RU" sz="2400" dirty="0" smtClean="0">
                <a:latin typeface="Arial Black" pitchFamily="34" charset="0"/>
                <a:cs typeface="Segoe UI" pitchFamily="34" charset="0"/>
              </a:rPr>
              <a:t>10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2000" dirty="0">
                <a:latin typeface="Segoe UI" pitchFamily="34" charset="0"/>
                <a:cs typeface="Segoe UI" pitchFamily="34" charset="0"/>
              </a:rPr>
              <a:t>указов Губернатора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Новгородской области</a:t>
            </a:r>
          </a:p>
          <a:p>
            <a:pPr marL="363538" indent="-363538"/>
            <a:r>
              <a:rPr lang="ru-RU" sz="2400" dirty="0" smtClean="0">
                <a:latin typeface="Arial Black" pitchFamily="34" charset="0"/>
                <a:cs typeface="Segoe UI" pitchFamily="34" charset="0"/>
              </a:rPr>
              <a:t>73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2000" dirty="0">
                <a:latin typeface="Segoe UI" pitchFamily="34" charset="0"/>
                <a:cs typeface="Segoe UI" pitchFamily="34" charset="0"/>
              </a:rPr>
              <a:t>постановления 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департамента труда и социальной защиты населения Новгородской области</a:t>
            </a:r>
            <a:endParaRPr lang="ru-RU" sz="20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25517088"/>
              </p:ext>
            </p:extLst>
          </p:nvPr>
        </p:nvGraphicFramePr>
        <p:xfrm>
          <a:off x="158846" y="1205276"/>
          <a:ext cx="11881661" cy="444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46" y="599325"/>
            <a:ext cx="12021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Calibri" pitchFamily="34" charset="0"/>
              </a:rPr>
              <a:t>Стационарное социальное обслуживание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Calibri" pitchFamily="34" charset="0"/>
              </a:rPr>
              <a:t>пожилых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Calibri" pitchFamily="34" charset="0"/>
              </a:rPr>
              <a:t>людей и инвалидов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8267346" y="1132980"/>
            <a:ext cx="276132" cy="478673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690888" y="1191860"/>
            <a:ext cx="3564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kern="0" dirty="0">
                <a:latin typeface="Segoe UI" pitchFamily="34" charset="0"/>
                <a:cs typeface="Segoe UI" pitchFamily="34" charset="0"/>
              </a:rPr>
              <a:t>119,3% </a:t>
            </a:r>
            <a:r>
              <a:rPr lang="ru-RU" sz="2000" kern="0" dirty="0">
                <a:latin typeface="Segoe UI" pitchFamily="34" charset="0"/>
                <a:cs typeface="Segoe UI" pitchFamily="34" charset="0"/>
              </a:rPr>
              <a:t>от уровня 2014 года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8288642" y="1884357"/>
            <a:ext cx="276133" cy="449383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763017" y="1884357"/>
            <a:ext cx="3478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kern="0" dirty="0" smtClean="0">
                <a:latin typeface="Segoe UI" pitchFamily="34" charset="0"/>
                <a:cs typeface="Segoe UI" pitchFamily="34" charset="0"/>
              </a:rPr>
              <a:t>11,5% </a:t>
            </a:r>
            <a:r>
              <a:rPr lang="ru-RU" sz="2000" kern="0" dirty="0">
                <a:latin typeface="Segoe UI" pitchFamily="34" charset="0"/>
                <a:cs typeface="Segoe UI" pitchFamily="34" charset="0"/>
              </a:rPr>
              <a:t>от уровня 2014 года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3570" y="2445419"/>
            <a:ext cx="75838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204</a:t>
            </a:r>
            <a:r>
              <a:rPr lang="ru-RU" sz="2400" kern="0" dirty="0">
                <a:latin typeface="Arial Black" pitchFamily="34" charset="0"/>
                <a:cs typeface="Segoe UI" pitchFamily="34" charset="0"/>
              </a:rPr>
              <a:t> </a:t>
            </a:r>
            <a:r>
              <a:rPr lang="ru-RU" sz="2000" kern="0" dirty="0">
                <a:latin typeface="Segoe UI" pitchFamily="34" charset="0"/>
                <a:cs typeface="Segoe UI" pitchFamily="34" charset="0"/>
              </a:rPr>
              <a:t>человека </a:t>
            </a:r>
            <a:r>
              <a:rPr lang="ru-RU" sz="2000" kern="0" dirty="0" smtClean="0">
                <a:latin typeface="Segoe UI" pitchFamily="34" charset="0"/>
                <a:cs typeface="Segoe UI" pitchFamily="34" charset="0"/>
              </a:rPr>
              <a:t>- </a:t>
            </a:r>
            <a:r>
              <a:rPr lang="ru-RU" sz="2000" kern="0" dirty="0">
                <a:latin typeface="Segoe UI" pitchFamily="34" charset="0"/>
                <a:cs typeface="Segoe UI" pitchFamily="34" charset="0"/>
              </a:rPr>
              <a:t>в очереди на помещение на стационарное </a:t>
            </a:r>
            <a:r>
              <a:rPr lang="ru-RU" sz="2000" kern="0" dirty="0" smtClean="0">
                <a:latin typeface="Segoe UI" pitchFamily="34" charset="0"/>
                <a:cs typeface="Segoe UI" pitchFamily="34" charset="0"/>
              </a:rPr>
              <a:t>                  обслуживание</a:t>
            </a:r>
            <a:endParaRPr lang="ru-RU" sz="2000" kern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35993" y="2590802"/>
            <a:ext cx="3532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kern="0" dirty="0" smtClean="0">
                <a:latin typeface="Segoe UI" pitchFamily="34" charset="0"/>
                <a:cs typeface="Segoe UI" pitchFamily="34" charset="0"/>
              </a:rPr>
              <a:t>224,2%</a:t>
            </a:r>
            <a:r>
              <a:rPr lang="ru-RU" sz="2000" kern="0" dirty="0" smtClean="0">
                <a:latin typeface="Arial Black" pitchFamily="34" charset="0"/>
                <a:cs typeface="Segoe UI" pitchFamily="34" charset="0"/>
              </a:rPr>
              <a:t> </a:t>
            </a:r>
            <a:r>
              <a:rPr lang="ru-RU" sz="2000" kern="0" dirty="0">
                <a:latin typeface="Segoe UI" pitchFamily="34" charset="0"/>
                <a:cs typeface="Segoe UI" pitchFamily="34" charset="0"/>
              </a:rPr>
              <a:t>от уровня </a:t>
            </a:r>
            <a:r>
              <a:rPr lang="ru-RU" sz="2000" kern="0" dirty="0" smtClean="0">
                <a:latin typeface="Segoe UI" pitchFamily="34" charset="0"/>
                <a:cs typeface="Segoe UI" pitchFamily="34" charset="0"/>
              </a:rPr>
              <a:t>2014 года</a:t>
            </a:r>
            <a:endParaRPr lang="ru-RU" sz="2000" kern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0630" y="7029400"/>
            <a:ext cx="1167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,.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313506" y="4869160"/>
            <a:ext cx="3014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У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крепление </a:t>
            </a:r>
            <a:r>
              <a:rPr lang="ru-RU" b="1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материальной </a:t>
            </a:r>
            <a:endParaRPr lang="ru-RU" b="1" dirty="0" smtClean="0">
              <a:solidFill>
                <a:srgbClr val="C00000"/>
              </a:solidFill>
              <a:latin typeface="Arial Black" pitchFamily="34" charset="0"/>
              <a:cs typeface="Calibri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базы </a:t>
            </a:r>
            <a:r>
              <a:rPr lang="ru-RU" b="1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учреждений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78782" y="4869160"/>
            <a:ext cx="114435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950" kern="0" dirty="0" smtClean="0">
                <a:latin typeface="Segoe UI" pitchFamily="34" charset="0"/>
                <a:cs typeface="Segoe UI" pitchFamily="34" charset="0"/>
              </a:rPr>
              <a:t>продолжен </a:t>
            </a:r>
            <a:r>
              <a:rPr lang="ru-RU" sz="1950" kern="0" dirty="0">
                <a:latin typeface="Segoe UI" pitchFamily="34" charset="0"/>
                <a:cs typeface="Segoe UI" pitchFamily="34" charset="0"/>
              </a:rPr>
              <a:t>капитальный ремонт стационарного отделения на 20 мест в г. </a:t>
            </a:r>
            <a:r>
              <a:rPr lang="ru-RU" sz="1950" kern="0" dirty="0" smtClean="0">
                <a:latin typeface="Segoe UI" pitchFamily="34" charset="0"/>
                <a:cs typeface="Segoe UI" pitchFamily="34" charset="0"/>
              </a:rPr>
              <a:t>Холме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50" kern="0" dirty="0">
                <a:latin typeface="Segoe UI" pitchFamily="34" charset="0"/>
                <a:cs typeface="Segoe UI" pitchFamily="34" charset="0"/>
              </a:rPr>
              <a:t>началась эксплуатация жилого корпуса в Маловишерском психоневрологическом </a:t>
            </a:r>
            <a:endParaRPr lang="ru-RU" sz="1950" kern="0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1950" kern="0" dirty="0" smtClean="0">
                <a:latin typeface="Segoe UI" pitchFamily="34" charset="0"/>
                <a:cs typeface="Segoe UI" pitchFamily="34" charset="0"/>
              </a:rPr>
              <a:t>    интернате д. Подгорное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50" kern="0" dirty="0">
                <a:latin typeface="Segoe UI" pitchFamily="34" charset="0"/>
                <a:cs typeface="Segoe UI" pitchFamily="34" charset="0"/>
              </a:rPr>
              <a:t>в</a:t>
            </a:r>
            <a:r>
              <a:rPr lang="ru-RU" sz="1950" kern="0" dirty="0" smtClean="0">
                <a:latin typeface="Segoe UI" pitchFamily="34" charset="0"/>
                <a:cs typeface="Segoe UI" pitchFamily="34" charset="0"/>
              </a:rPr>
              <a:t>ыполнен ремонт зданий Поддорского комплексного центра</a:t>
            </a:r>
            <a:endParaRPr lang="ru-RU" sz="1950" kern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49202" y="6155641"/>
            <a:ext cx="5109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Израсходовано </a:t>
            </a:r>
            <a:r>
              <a:rPr lang="ru-RU" sz="2800" kern="0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91,8 млн. </a:t>
            </a:r>
            <a:r>
              <a:rPr lang="ru-RU" sz="2000" kern="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рублей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920" y="1943689"/>
            <a:ext cx="7521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kern="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252</a:t>
            </a:r>
            <a:r>
              <a:rPr lang="ru-RU" sz="2400" kern="0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2000" kern="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человека направлены в стационарные учреждения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9276" y="1130305"/>
            <a:ext cx="79380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kern="0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446</a:t>
            </a:r>
            <a:r>
              <a:rPr lang="ru-RU" sz="2000" b="1" kern="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000" kern="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человек признаны нуждающимися в стационарной форме </a:t>
            </a:r>
            <a:r>
              <a:rPr lang="ru-RU" sz="2000" kern="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            социального </a:t>
            </a:r>
            <a:r>
              <a:rPr lang="ru-RU" sz="2000" kern="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обслуживания</a:t>
            </a:r>
          </a:p>
        </p:txBody>
      </p:sp>
      <p:sp>
        <p:nvSpPr>
          <p:cNvPr id="24" name="Стрелка вверх 23"/>
          <p:cNvSpPr/>
          <p:nvPr/>
        </p:nvSpPr>
        <p:spPr>
          <a:xfrm>
            <a:off x="8288643" y="2590802"/>
            <a:ext cx="276132" cy="478673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7" y="3454610"/>
            <a:ext cx="5105085" cy="34033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6" y="33784"/>
            <a:ext cx="12200459" cy="36357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33" y="3669521"/>
            <a:ext cx="4772949" cy="31819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93" y="2925455"/>
            <a:ext cx="5171754" cy="39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528" y="790377"/>
            <a:ext cx="117942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Н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езависимая </a:t>
            </a: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оценка качества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работы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социальных учреждений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598" y="1916832"/>
            <a:ext cx="50075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Segoe UI" pitchFamily="34" charset="0"/>
                <a:cs typeface="Segoe UI" pitchFamily="34" charset="0"/>
              </a:rPr>
              <a:t>В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2015</a:t>
            </a:r>
            <a:r>
              <a:rPr 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>
                <a:latin typeface="Segoe UI" pitchFamily="34" charset="0"/>
                <a:cs typeface="Segoe UI" pitchFamily="34" charset="0"/>
              </a:rPr>
              <a:t>году членами Общественного Совета при департаменте проведена независимая оценка качества </a:t>
            </a:r>
            <a:r>
              <a:rPr lang="ru-RU" sz="2400" dirty="0" smtClean="0">
                <a:latin typeface="Segoe UI" pitchFamily="34" charset="0"/>
                <a:cs typeface="Segoe UI" pitchFamily="34" charset="0"/>
              </a:rPr>
              <a:t>работы</a:t>
            </a:r>
            <a:endParaRPr lang="ru-RU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710" y="4103076"/>
            <a:ext cx="2011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21</a:t>
            </a:r>
            <a:r>
              <a:rPr lang="ru-RU" sz="3600" dirty="0">
                <a:solidFill>
                  <a:prstClr val="black"/>
                </a:solidFill>
                <a:latin typeface="Arial Black" pitchFamily="34" charset="0"/>
                <a:cs typeface="Segoe UI" pitchFamily="34" charset="0"/>
              </a:rPr>
              <a:t> </a:t>
            </a:r>
            <a:endParaRPr lang="ru-RU" sz="3600" dirty="0" smtClean="0">
              <a:solidFill>
                <a:prstClr val="black"/>
              </a:solidFill>
              <a:latin typeface="Arial Black" pitchFamily="34" charset="0"/>
              <a:cs typeface="Segoe UI" pitchFamily="34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учреждения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26384" y="4113123"/>
            <a:ext cx="2010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57% 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Segoe UI" pitchFamily="34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общего числа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учреждений</a:t>
            </a:r>
          </a:p>
        </p:txBody>
      </p:sp>
      <p:sp>
        <p:nvSpPr>
          <p:cNvPr id="12" name="Равно 11"/>
          <p:cNvSpPr/>
          <p:nvPr/>
        </p:nvSpPr>
        <p:spPr>
          <a:xfrm>
            <a:off x="2219919" y="4215326"/>
            <a:ext cx="720080" cy="432048"/>
          </a:xfrm>
          <a:prstGeom prst="mathEqual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30170" y="1747555"/>
            <a:ext cx="63915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10</a:t>
            </a:r>
            <a:r>
              <a:rPr lang="ru-RU" sz="24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комплексных центров социального обслуживания населения, </a:t>
            </a:r>
            <a:endParaRPr lang="ru-RU" sz="2400" dirty="0" smtClean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6</a:t>
            </a:r>
            <a:r>
              <a:rPr lang="ru-RU" sz="24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домов – интернатов для престарелых и инвалидов, </a:t>
            </a:r>
            <a:endParaRPr lang="ru-RU" sz="2400" dirty="0" smtClean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Arial Black" pitchFamily="34" charset="0"/>
                <a:cs typeface="Segoe UI" pitchFamily="34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2</a:t>
            </a:r>
            <a:r>
              <a:rPr lang="ru-RU" sz="2400" dirty="0" smtClean="0">
                <a:latin typeface="Arial Black" pitchFamily="34" charset="0"/>
                <a:cs typeface="Segoe UI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психоневрологических </a:t>
            </a:r>
            <a:r>
              <a:rPr lang="ru-RU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интерната, </a:t>
            </a:r>
            <a:endParaRPr lang="ru-RU" sz="2400" dirty="0" smtClean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детский </a:t>
            </a:r>
            <a:r>
              <a:rPr lang="ru-RU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дом-интернат для умственно-отсталых детей им. Ушинского, </a:t>
            </a:r>
            <a:endParaRPr lang="ru-RU" sz="2400" dirty="0" smtClean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социально-реабилитационный </a:t>
            </a:r>
            <a:r>
              <a:rPr lang="ru-RU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центр для несовершеннолетних </a:t>
            </a:r>
            <a:r>
              <a:rPr lang="ru-RU" sz="24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«Подросток</a:t>
            </a:r>
            <a:r>
              <a:rPr lang="ru-RU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» </a:t>
            </a:r>
            <a:endParaRPr lang="ru-RU" sz="2400" dirty="0" smtClean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Новгородский </a:t>
            </a:r>
            <a:r>
              <a:rPr lang="ru-RU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центр социальной адаптации</a:t>
            </a:r>
            <a:endParaRPr 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2597" y="554778"/>
            <a:ext cx="11470587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Уровень заработной платы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отдельных категорий работников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2015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году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(по Указу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Президента Российской Федерации от 7 мая 2012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года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597)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9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23772"/>
              </p:ext>
            </p:extLst>
          </p:nvPr>
        </p:nvGraphicFramePr>
        <p:xfrm>
          <a:off x="323079" y="1593948"/>
          <a:ext cx="11534208" cy="4815565"/>
        </p:xfrm>
        <a:graphic>
          <a:graphicData uri="http://schemas.openxmlformats.org/drawingml/2006/table">
            <a:tbl>
              <a:tblPr/>
              <a:tblGrid>
                <a:gridCol w="6701121"/>
                <a:gridCol w="4833087"/>
              </a:tblGrid>
              <a:tr h="880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21908" marR="121908" marT="45707" marB="457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Среднемесячная заработная плата за 2015 год, рублей</a:t>
                      </a:r>
                    </a:p>
                  </a:txBody>
                  <a:tcPr marL="121908" marR="121908" marT="45707" marB="457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Врачи</a:t>
                      </a:r>
                    </a:p>
                  </a:txBody>
                  <a:tcPr marL="12696" marR="12696" marT="952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36 755</a:t>
                      </a:r>
                    </a:p>
                  </a:txBody>
                  <a:tcPr marL="121908" marR="121908" marT="45707" marB="457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Средний медицинский персонал</a:t>
                      </a:r>
                    </a:p>
                  </a:txBody>
                  <a:tcPr marL="12696" marR="12696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20 648</a:t>
                      </a:r>
                    </a:p>
                  </a:txBody>
                  <a:tcPr marL="121908" marR="121908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Младший медицинский персонал</a:t>
                      </a:r>
                    </a:p>
                  </a:txBody>
                  <a:tcPr marL="12696" marR="12696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13 827</a:t>
                      </a:r>
                    </a:p>
                  </a:txBody>
                  <a:tcPr marL="121908" marR="121908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Социальные работники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(в отраслевой «дорожной карте)</a:t>
                      </a:r>
                    </a:p>
                  </a:txBody>
                  <a:tcPr marL="12696" marR="12696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15 002</a:t>
                      </a:r>
                    </a:p>
                  </a:txBody>
                  <a:tcPr marL="121908" marR="121908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Педагогические работники, оказывающие социальные услуги детям-сиротам и детям, оставшимся без попечения родителей</a:t>
                      </a:r>
                    </a:p>
                  </a:txBody>
                  <a:tcPr marL="12696" marR="12696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23 112</a:t>
                      </a:r>
                    </a:p>
                  </a:txBody>
                  <a:tcPr marL="121908" marR="121908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ВСЕГО ПО СОЦИАЛЬНОЙ СФЕРЕ</a:t>
                      </a:r>
                    </a:p>
                  </a:txBody>
                  <a:tcPr marL="12696" marR="12696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</a:rPr>
                        <a:t>16 825</a:t>
                      </a:r>
                    </a:p>
                  </a:txBody>
                  <a:tcPr marL="121908" marR="121908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63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0590" y="661022"/>
            <a:ext cx="10359734" cy="3693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/>
          <a:p>
            <a:pPr algn="ctr" eaLnBrk="1" hangingPunct="1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Объем привлеченных средств учреждениями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67751" y="1628800"/>
            <a:ext cx="2069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Black" pitchFamily="34" charset="0"/>
              </a:rPr>
              <a:t>м</a:t>
            </a:r>
            <a:r>
              <a:rPr lang="ru-RU" sz="1600" dirty="0" smtClean="0">
                <a:latin typeface="Arial Black" pitchFamily="34" charset="0"/>
              </a:rPr>
              <a:t>лн. рублей</a:t>
            </a:r>
            <a:endParaRPr lang="ru-RU" sz="1600" dirty="0">
              <a:latin typeface="Arial Black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473770"/>
              </p:ext>
            </p:extLst>
          </p:nvPr>
        </p:nvGraphicFramePr>
        <p:xfrm>
          <a:off x="396207" y="1916832"/>
          <a:ext cx="11058652" cy="475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70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915602" y="751592"/>
            <a:ext cx="8349162" cy="307975"/>
          </a:xfrm>
        </p:spPr>
        <p:txBody>
          <a:bodyPr>
            <a:noAutofit/>
          </a:bodyPr>
          <a:lstStyle/>
          <a:p>
            <a:r>
              <a:rPr lang="ru-RU" sz="2400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Информационные технологии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2678" y="1268760"/>
            <a:ext cx="9834870" cy="4968875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ВЗАИМОДЕЙСТВИЕ С НПО «КАТАРСИС»</a:t>
            </a:r>
          </a:p>
          <a:p>
            <a:pPr>
              <a:defRPr/>
            </a:pPr>
            <a:r>
              <a:rPr lang="ru-RU" sz="2200" dirty="0" smtClean="0">
                <a:solidFill>
                  <a:schemeClr val="tx1"/>
                </a:solidFill>
                <a:latin typeface="Arial Black" pitchFamily="34" charset="0"/>
                <a:cs typeface="Segoe UI" pitchFamily="34" charset="0"/>
              </a:rPr>
              <a:t> </a:t>
            </a:r>
          </a:p>
          <a:p>
            <a:pPr>
              <a:defRPr/>
            </a:pP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Внедрение нового программного комплекса по автоматизации органов социальной защиты населения области</a:t>
            </a:r>
            <a:endParaRPr lang="ru-RU" sz="2200" dirty="0">
              <a:solidFill>
                <a:srgbClr val="C00000"/>
              </a:solidFill>
              <a:latin typeface="Arial Black" pitchFamily="34" charset="0"/>
              <a:cs typeface="Segoe UI" pitchFamily="34" charset="0"/>
            </a:endParaRPr>
          </a:p>
          <a:p>
            <a:pPr>
              <a:defRPr/>
            </a:pPr>
            <a:endParaRPr lang="ru-RU" sz="2200" dirty="0" smtClean="0">
              <a:solidFill>
                <a:srgbClr val="C00000"/>
              </a:solidFill>
              <a:latin typeface="Arial Black" pitchFamily="34" charset="0"/>
              <a:cs typeface="Segoe UI" pitchFamily="34" charset="0"/>
            </a:endParaRPr>
          </a:p>
          <a:p>
            <a:pPr>
              <a:defRPr/>
            </a:pP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СОЗДАНИЕ ЕДИНОЙ БАЗЫ РЕГИОНАЛЬНОГО СОЦИАЛЬНОГО РЕГИСТРА</a:t>
            </a:r>
          </a:p>
          <a:p>
            <a:pPr>
              <a:defRPr/>
            </a:pPr>
            <a:endParaRPr lang="ru-RU" sz="2200" dirty="0">
              <a:solidFill>
                <a:srgbClr val="C00000"/>
              </a:solidFill>
              <a:latin typeface="Arial Black" pitchFamily="34" charset="0"/>
              <a:cs typeface="Segoe UI" pitchFamily="34" charset="0"/>
            </a:endParaRPr>
          </a:p>
          <a:p>
            <a:pPr>
              <a:defRPr/>
            </a:pP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ВНЕДРЕНИЕ СИСТЕМЫ МЕЖВЕДОМСТВЕННОГО ЭЛЕКТРОННОГО ВЗАИМОДЕЙСТВИЯ (СМЭВ)</a:t>
            </a:r>
          </a:p>
          <a:p>
            <a:pPr>
              <a:defRPr/>
            </a:pPr>
            <a:endParaRPr lang="ru-RU" sz="2400" dirty="0" smtClean="0">
              <a:solidFill>
                <a:srgbClr val="C00000"/>
              </a:solidFill>
              <a:latin typeface="Arial Black" pitchFamily="34" charset="0"/>
              <a:cs typeface="Segoe UI" pitchFamily="34" charset="0"/>
            </a:endParaRPr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4646" y="24802"/>
            <a:ext cx="10873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white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prstClr val="white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prstClr val="white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7451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362748"/>
              </p:ext>
            </p:extLst>
          </p:nvPr>
        </p:nvGraphicFramePr>
        <p:xfrm>
          <a:off x="396208" y="1447331"/>
          <a:ext cx="11387630" cy="5150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450" y="616334"/>
            <a:ext cx="11809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УРОВЕНЬ РЕГИСТРИРУЕМОЙ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БЕЗРАБОТИЦЫ К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ЧИСЛЕННОСТИ ЭКОНОМИЧЕСКИ АКТИВНОГО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НАСЕЛЕНИЯ ПО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РЕГИОНАМ СЗФО, В СРЕДНЕМ ПО РОССИЙСКОЙ ФЕДЕРАЦИИ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НА 1 ЯНВАРЯ 2016 ГОДА, (%)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691986"/>
              </p:ext>
            </p:extLst>
          </p:nvPr>
        </p:nvGraphicFramePr>
        <p:xfrm>
          <a:off x="239318" y="1628800"/>
          <a:ext cx="1171177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455864"/>
              </p:ext>
            </p:extLst>
          </p:nvPr>
        </p:nvGraphicFramePr>
        <p:xfrm>
          <a:off x="124681" y="1407144"/>
          <a:ext cx="1195109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6840" y="596611"/>
            <a:ext cx="11016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УРОВЕНЬ РЕГИСТРИРУЕМОЙ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БЕЗРАБОТИЦЫ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К ЧИСЛЕННОСТИ ТРУДОСПОСОБНОГО НАСЕЛЕНИЯ В РАЗРЕЗЕ МУНИЦИПАЛЬНЫХ РАЙОНОВ (ГОРОДСКОГО ОКРУГА) НОВГОРОДСКОЙ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ОБЛАСТИ 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1 ЯНВАРЯ 2016 ГОДА, (%)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6D909-B7BB-4D1A-AE6B-9DF882C405D0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71644154"/>
              </p:ext>
            </p:extLst>
          </p:nvPr>
        </p:nvGraphicFramePr>
        <p:xfrm>
          <a:off x="117477" y="951719"/>
          <a:ext cx="11702190" cy="545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02431" y="566926"/>
            <a:ext cx="11433619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Количество несчастных случаев на производстве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694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6839" y="687437"/>
            <a:ext cx="11423573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Действующие коллективные договоры организаций 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28341760"/>
              </p:ext>
            </p:extLst>
          </p:nvPr>
        </p:nvGraphicFramePr>
        <p:xfrm>
          <a:off x="1630710" y="1412776"/>
          <a:ext cx="9223135" cy="519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227" y="730776"/>
            <a:ext cx="116036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Оптимизация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сети подведомственных государственных учреждений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9290" y="3104226"/>
            <a:ext cx="1472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Segoe UI" pitchFamily="34" charset="0"/>
                <a:cs typeface="Segoe UI" pitchFamily="34" charset="0"/>
              </a:rPr>
              <a:t>2014 год</a:t>
            </a:r>
            <a:endParaRPr lang="ru-RU" sz="2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4478" y="3068821"/>
            <a:ext cx="2124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Segoe UI" pitchFamily="34" charset="0"/>
                <a:cs typeface="Segoe UI" pitchFamily="34" charset="0"/>
              </a:rPr>
              <a:t>на  1 января </a:t>
            </a:r>
          </a:p>
          <a:p>
            <a:pPr algn="ctr"/>
            <a:r>
              <a:rPr lang="ru-RU" sz="2400" b="1" dirty="0" smtClean="0">
                <a:latin typeface="Segoe UI" pitchFamily="34" charset="0"/>
                <a:cs typeface="Segoe UI" pitchFamily="34" charset="0"/>
              </a:rPr>
              <a:t>2015 года</a:t>
            </a:r>
            <a:endParaRPr lang="ru-RU" sz="2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33741" y="4080296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37</a:t>
            </a:r>
            <a:r>
              <a:rPr lang="ru-RU" sz="22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организаций социального </a:t>
            </a:r>
            <a:r>
              <a:rPr lang="ru-RU" sz="22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обслуживания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Центр </a:t>
            </a:r>
            <a:r>
              <a:rPr lang="ru-RU" sz="22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занятости </a:t>
            </a:r>
            <a:r>
              <a:rPr lang="ru-RU" sz="22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населения Новгородской области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Новгородский областной центр </a:t>
            </a:r>
            <a:r>
              <a:rPr lang="ru-RU" sz="22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развития социального обслуживания населения, </a:t>
            </a:r>
            <a:endParaRPr lang="ru-RU" sz="2200" dirty="0" smtClean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Центр </a:t>
            </a:r>
            <a:r>
              <a:rPr lang="ru-RU" sz="22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организации социального обслуживания и предоставления социальных выплат.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49714" y="1224183"/>
            <a:ext cx="2848850" cy="1732962"/>
            <a:chOff x="337939" y="32608"/>
            <a:chExt cx="2848850" cy="173296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37939" y="32608"/>
              <a:ext cx="2848850" cy="1732962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22550" y="117219"/>
              <a:ext cx="2679628" cy="1563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latin typeface="Arial Black" pitchFamily="34" charset="0"/>
                  <a:cs typeface="Segoe UI" pitchFamily="34" charset="0"/>
                </a:rPr>
                <a:t>102 </a:t>
              </a:r>
              <a:r>
                <a:rPr lang="ru-RU" sz="1800" b="1" kern="1200" dirty="0" smtClean="0">
                  <a:latin typeface="Segoe UI" pitchFamily="34" charset="0"/>
                  <a:cs typeface="Segoe UI" pitchFamily="34" charset="0"/>
                </a:rPr>
                <a:t>подведомственных учреждения</a:t>
              </a:r>
              <a:endParaRPr lang="ru-RU" sz="1800" b="1" kern="1200" dirty="0"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513885" y="1204417"/>
            <a:ext cx="2865487" cy="1732962"/>
            <a:chOff x="2480158" y="1979297"/>
            <a:chExt cx="2865487" cy="173296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480158" y="1979297"/>
              <a:ext cx="2865487" cy="1732962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8442437"/>
                <a:satOff val="21577"/>
                <a:lumOff val="-2157"/>
                <a:alphaOff val="0"/>
              </a:schemeClr>
            </a:fillRef>
            <a:effectRef idx="0">
              <a:schemeClr val="accent4">
                <a:hueOff val="-8442437"/>
                <a:satOff val="21577"/>
                <a:lumOff val="-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564769" y="2063908"/>
              <a:ext cx="2696265" cy="1563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latin typeface="Arial Black" pitchFamily="34" charset="0"/>
                  <a:cs typeface="Segoe UI" pitchFamily="34" charset="0"/>
                </a:rPr>
                <a:t>87 </a:t>
              </a:r>
              <a:r>
                <a:rPr lang="ru-RU" sz="1800" b="1" kern="1200" dirty="0" smtClean="0">
                  <a:latin typeface="Segoe UI" pitchFamily="34" charset="0"/>
                  <a:cs typeface="Segoe UI" pitchFamily="34" charset="0"/>
                </a:rPr>
                <a:t>подведомственных учреждений</a:t>
              </a:r>
              <a:endParaRPr lang="ru-RU" sz="1800" b="1" kern="1200" dirty="0"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759502" y="1212546"/>
            <a:ext cx="2887769" cy="1732962"/>
            <a:chOff x="5346181" y="5884352"/>
            <a:chExt cx="2887769" cy="17329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346181" y="5884352"/>
              <a:ext cx="2887769" cy="1732962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6884873"/>
                <a:satOff val="43154"/>
                <a:lumOff val="-4313"/>
                <a:alphaOff val="0"/>
              </a:schemeClr>
            </a:fillRef>
            <a:effectRef idx="0">
              <a:schemeClr val="accent4">
                <a:hueOff val="-16884873"/>
                <a:satOff val="43154"/>
                <a:lumOff val="-43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5430791" y="5968963"/>
              <a:ext cx="2718547" cy="1563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3600" kern="1200" dirty="0" smtClean="0">
                  <a:latin typeface="Arial Black" pitchFamily="34" charset="0"/>
                  <a:cs typeface="Segoe UI" pitchFamily="34" charset="0"/>
                </a:rPr>
                <a:t>40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latin typeface="Segoe UI" pitchFamily="34" charset="0"/>
                  <a:cs typeface="Segoe UI" pitchFamily="34" charset="0"/>
                </a:rPr>
                <a:t>подведомственных учреждений</a:t>
              </a:r>
              <a:endParaRPr lang="ru-RU" sz="1800" b="1" kern="1200" dirty="0"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8" name="Стрелка вправо 27"/>
          <p:cNvSpPr/>
          <p:nvPr/>
        </p:nvSpPr>
        <p:spPr>
          <a:xfrm>
            <a:off x="3098564" y="1772816"/>
            <a:ext cx="1381935" cy="720080"/>
          </a:xfrm>
          <a:prstGeom prst="rightArrow">
            <a:avLst/>
          </a:prstGeom>
          <a:solidFill>
            <a:srgbClr val="C492C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7377567" y="1772816"/>
            <a:ext cx="1381935" cy="720080"/>
          </a:xfrm>
          <a:prstGeom prst="rightArrow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29324" y="4082078"/>
            <a:ext cx="3909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E58C2B"/>
                </a:solidFill>
                <a:latin typeface="Arial Black" pitchFamily="34" charset="0"/>
              </a:rPr>
              <a:t>В настоящее </a:t>
            </a:r>
            <a:r>
              <a:rPr lang="ru-RU" sz="2400" dirty="0" smtClean="0">
                <a:solidFill>
                  <a:srgbClr val="E58C2B"/>
                </a:solidFill>
                <a:latin typeface="Arial Black" pitchFamily="34" charset="0"/>
              </a:rPr>
              <a:t>время: </a:t>
            </a:r>
            <a:endParaRPr lang="ru-RU" sz="2400" dirty="0">
              <a:solidFill>
                <a:srgbClr val="E58C2B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75526" y="3068821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Segoe UI" pitchFamily="34" charset="0"/>
                <a:cs typeface="Segoe UI" pitchFamily="34" charset="0"/>
              </a:rPr>
              <a:t>на  1 января </a:t>
            </a:r>
          </a:p>
          <a:p>
            <a:pPr algn="ctr"/>
            <a:r>
              <a:rPr lang="ru-RU" sz="2400" b="1" dirty="0" smtClean="0">
                <a:latin typeface="Segoe UI" pitchFamily="34" charset="0"/>
                <a:cs typeface="Segoe UI" pitchFamily="34" charset="0"/>
              </a:rPr>
              <a:t>2016 </a:t>
            </a:r>
            <a:r>
              <a:rPr lang="ru-RU" sz="2400" b="1" dirty="0">
                <a:latin typeface="Segoe UI" pitchFamily="34" charset="0"/>
                <a:cs typeface="Segoe UI" pitchFamily="34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13626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39375" y="751592"/>
            <a:ext cx="10359734" cy="76944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Количество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граждан Украины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обратившихся за консультацией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 оказанием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помощи в департамент труда и социальной защиты населения Новгородской области с июля 2014 года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88418673"/>
              </p:ext>
            </p:extLst>
          </p:nvPr>
        </p:nvGraphicFramePr>
        <p:xfrm>
          <a:off x="25574" y="971491"/>
          <a:ext cx="5945463" cy="5919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88771894"/>
              </p:ext>
            </p:extLst>
          </p:nvPr>
        </p:nvGraphicFramePr>
        <p:xfrm>
          <a:off x="4154495" y="220348"/>
          <a:ext cx="7629343" cy="580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51190" y="6039293"/>
            <a:ext cx="343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egoe UI" pitchFamily="34" charset="0"/>
                <a:cs typeface="Segoe UI" pitchFamily="34" charset="0"/>
              </a:rPr>
              <a:t>в</a:t>
            </a:r>
            <a:r>
              <a:rPr lang="ru-RU" sz="2400" dirty="0" smtClean="0">
                <a:latin typeface="Segoe UI" pitchFamily="34" charset="0"/>
                <a:cs typeface="Segoe UI" pitchFamily="34" charset="0"/>
              </a:rPr>
              <a:t>сего 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1065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чел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Segoe UI" pitchFamily="34" charset="0"/>
              </a:rPr>
              <a:t>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Segoe U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5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4" name="Rectangle 2"/>
          <p:cNvSpPr>
            <a:spLocks noChangeArrowheads="1"/>
          </p:cNvSpPr>
          <p:nvPr/>
        </p:nvSpPr>
        <p:spPr bwMode="auto">
          <a:xfrm>
            <a:off x="770553" y="548680"/>
            <a:ext cx="10959414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Количество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прибывших в Новгородскую область соотечественников по итогам 2013, 2014 и 2015 годов (чел.)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96540972"/>
              </p:ext>
            </p:extLst>
          </p:nvPr>
        </p:nvGraphicFramePr>
        <p:xfrm>
          <a:off x="190550" y="1254642"/>
          <a:ext cx="11809312" cy="560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005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50" y="751592"/>
            <a:ext cx="11999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ЗАДАЧИ на 2016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год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СФЕРЕ СОЦИАЛЬНОЙ ЗАЩИТЫ НАСЕЛЕНИЯ: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535" y="1694236"/>
            <a:ext cx="116652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1.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Сохранение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достигнутого уровня социальной защиты всех слоев населения области, введение новых мер социальной поддержки по компенсации платежей на капитальный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ремонт.</a:t>
            </a:r>
          </a:p>
          <a:p>
            <a:pPr algn="just"/>
            <a:endParaRPr lang="ru-RU" sz="1000" b="1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2.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Организация мониторинга исполнения норм Федерального закона от 01.12.2014 года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 №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419-ФЗ «О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».</a:t>
            </a:r>
          </a:p>
          <a:p>
            <a:pPr algn="just"/>
            <a:endParaRPr lang="ru-RU" sz="1000" b="1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3.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Координация деятельности органов исполнительной власти области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и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органов местного самоуправления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по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реализации планов мероприятий ("дорожных карт") по повышению значений показателей доступности для инвалидов объектов и услуг на 2015 - 2020 годы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.</a:t>
            </a:r>
          </a:p>
          <a:p>
            <a:pPr algn="just"/>
            <a:endParaRPr lang="ru-RU" sz="1000" b="1" dirty="0">
              <a:latin typeface="Segoe UI" pitchFamily="34" charset="0"/>
              <a:cs typeface="Segoe UI" pitchFamily="34" charset="0"/>
            </a:endParaRPr>
          </a:p>
          <a:p>
            <a:pPr algn="just" fontAlgn="auto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4.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Продолжение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работы по профилактике семейного и детского неблагополучия с использованием положительного опыта реализации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пилотного  проекта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по социальному сопровождению семей с детьми.</a:t>
            </a:r>
          </a:p>
          <a:p>
            <a:pPr algn="just"/>
            <a:r>
              <a:rPr lang="ru-RU" sz="2000" dirty="0">
                <a:latin typeface="Segoe UI" pitchFamily="34" charset="0"/>
                <a:cs typeface="Segoe UI" pitchFamily="34" charset="0"/>
              </a:rPr>
              <a:t> 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6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0630" y="1772816"/>
            <a:ext cx="1051316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/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5.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Внедрение в деятельность учреждений социального обслуживания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новых форм и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технологий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работы.</a:t>
            </a:r>
          </a:p>
          <a:p>
            <a:pPr algn="just" fontAlgn="auto"/>
            <a:endParaRPr lang="ru-RU" sz="1000" b="1" dirty="0">
              <a:latin typeface="Segoe UI" pitchFamily="34" charset="0"/>
              <a:cs typeface="Segoe UI" pitchFamily="34" charset="0"/>
            </a:endParaRPr>
          </a:p>
          <a:p>
            <a:pPr algn="just" fontAlgn="auto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6.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Качественное проведение оздоровительной кампании 2016 года, обеспечение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показателей отдыха детей, находящихся в трудной жизненной ситуации,  не ниже уровня  2015 года. </a:t>
            </a:r>
            <a:endParaRPr lang="ru-RU" sz="2000" b="1" dirty="0" smtClean="0">
              <a:latin typeface="Segoe UI" pitchFamily="34" charset="0"/>
              <a:cs typeface="Segoe UI" pitchFamily="34" charset="0"/>
            </a:endParaRPr>
          </a:p>
          <a:p>
            <a:pPr algn="just" fontAlgn="auto"/>
            <a:endParaRPr lang="ru-RU" sz="1000" b="1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7.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Предоставление мер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социальной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поддержки  гражданам с учетом критериев нуждаемости.</a:t>
            </a:r>
          </a:p>
          <a:p>
            <a:pPr algn="just"/>
            <a:endParaRPr lang="ru-RU" sz="1000" b="1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8.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Обеспечение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доступности </a:t>
            </a:r>
            <a:r>
              <a:rPr lang="ru-RU" sz="2000" b="1" smtClean="0">
                <a:latin typeface="Segoe UI" pitchFamily="34" charset="0"/>
                <a:cs typeface="Segoe UI" pitchFamily="34" charset="0"/>
              </a:rPr>
              <a:t>и улучшение 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качества социального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обслуживания 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граждан.</a:t>
            </a:r>
          </a:p>
          <a:p>
            <a:pPr algn="just"/>
            <a:endParaRPr lang="ru-RU" sz="1000" b="1" dirty="0">
              <a:latin typeface="Segoe UI" pitchFamily="34" charset="0"/>
              <a:cs typeface="Segoe UI" pitchFamily="34" charset="0"/>
            </a:endParaRPr>
          </a:p>
          <a:p>
            <a:pPr algn="just" defTabSz="536575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9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.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Обеспечение комплексной безопасности учреждений  социального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обслуживания населения.</a:t>
            </a:r>
            <a:endParaRPr lang="ru-RU" sz="2000" b="1" dirty="0">
              <a:latin typeface="Segoe UI" pitchFamily="34" charset="0"/>
              <a:cs typeface="Segoe UI" pitchFamily="34" charset="0"/>
            </a:endParaRPr>
          </a:p>
          <a:p>
            <a:pPr algn="just"/>
            <a:endParaRPr lang="ru-RU" sz="1000" b="1" dirty="0">
              <a:latin typeface="Segoe UI" pitchFamily="34" charset="0"/>
              <a:cs typeface="Segoe UI" pitchFamily="34" charset="0"/>
            </a:endParaRPr>
          </a:p>
          <a:p>
            <a:pPr algn="just" defTabSz="536575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10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.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Завершение строительства психоневрологического интерната в д. Подгорное </a:t>
            </a:r>
            <a:r>
              <a:rPr lang="ru-RU" sz="2000" b="1" dirty="0" err="1" smtClean="0">
                <a:latin typeface="Segoe UI" pitchFamily="34" charset="0"/>
                <a:cs typeface="Segoe UI" pitchFamily="34" charset="0"/>
              </a:rPr>
              <a:t>Маловишерского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 района Новгородской области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550" y="751592"/>
            <a:ext cx="1199986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ЗАДАЧИ на 2016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год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СФЕРЕ СОЦИАЛЬНОЙ ЗАЩИТЫ НАСЕЛЕНИЯ: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550" y="751592"/>
            <a:ext cx="1199986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ЗАДАЧИ на 2016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год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СФЕРЕ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ТРУДА И ЗАНЯТОСТИ: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357" y="1551811"/>
            <a:ext cx="1138763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1.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Реализация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региональной программы дополнительных мероприятий, направленных на снижение напряженности на рынке труда Новгородской области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.</a:t>
            </a:r>
          </a:p>
          <a:p>
            <a:pPr lvl="0" algn="just"/>
            <a:endParaRPr lang="ru-RU" sz="1000" b="1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2.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Усиление взаимодействия с органами местного самоуправления, средствами массовой информации по организации и проведению мероприятий активной политики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занятости.</a:t>
            </a:r>
          </a:p>
          <a:p>
            <a:pPr algn="just"/>
            <a:endParaRPr lang="ru-RU" sz="1000" b="1" dirty="0">
              <a:latin typeface="Segoe UI" pitchFamily="34" charset="0"/>
              <a:cs typeface="Segoe UI" pitchFamily="34" charset="0"/>
            </a:endParaRPr>
          </a:p>
          <a:p>
            <a:pPr lvl="0" algn="just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3.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П</a:t>
            </a:r>
            <a:r>
              <a:rPr lang="x-none" sz="2000" b="1">
                <a:latin typeface="Segoe UI" pitchFamily="34" charset="0"/>
                <a:cs typeface="Segoe UI" pitchFamily="34" charset="0"/>
              </a:rPr>
              <a:t>роведени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е</a:t>
            </a:r>
            <a:r>
              <a:rPr lang="x-none" sz="2000" b="1">
                <a:latin typeface="Segoe UI" pitchFamily="34" charset="0"/>
                <a:cs typeface="Segoe UI" pitchFamily="34" charset="0"/>
              </a:rPr>
              <a:t> специальных мероприятий для предоставления инвалидам гарантий трудовой занятости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,</a:t>
            </a:r>
            <a:r>
              <a:rPr lang="x-none" sz="2000" b="1">
                <a:latin typeface="Segoe UI" pitchFamily="34" charset="0"/>
                <a:cs typeface="Segoe UI" pitchFamily="34" charset="0"/>
              </a:rPr>
              <a:t> способствующих повышению конкурентоспособности инвалидов на рынке труда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.</a:t>
            </a:r>
          </a:p>
          <a:p>
            <a:pPr lvl="0" algn="just"/>
            <a:endParaRPr lang="ru-RU" sz="1000" b="1" dirty="0">
              <a:latin typeface="Segoe UI" pitchFamily="34" charset="0"/>
              <a:cs typeface="Segoe UI" pitchFamily="34" charset="0"/>
            </a:endParaRPr>
          </a:p>
          <a:p>
            <a:pPr algn="just" fontAlgn="auto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4.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Реализация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принятой государственной программы Новгородской области по оказанию содействия добровольному переселению в Российскую Федерацию соотечественников, проживающих за рубежом, на 2016 - 2018 годы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.</a:t>
            </a:r>
          </a:p>
          <a:p>
            <a:pPr algn="just" fontAlgn="auto"/>
            <a:endParaRPr lang="ru-RU" sz="900" b="1" dirty="0">
              <a:latin typeface="Segoe UI" pitchFamily="34" charset="0"/>
              <a:cs typeface="Segoe UI" pitchFamily="34" charset="0"/>
            </a:endParaRPr>
          </a:p>
          <a:p>
            <a:pPr algn="just" fontAlgn="auto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5. </a:t>
            </a:r>
            <a:r>
              <a:rPr lang="ru-RU" sz="2000" b="1" dirty="0">
                <a:latin typeface="Segoe UI" pitchFamily="34" charset="0"/>
                <a:cs typeface="Segoe UI" pitchFamily="34" charset="0"/>
              </a:rPr>
              <a:t>Реализация мер, направленных на улучшение условий труда работников, снижение уровня производственного травматизма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.</a:t>
            </a:r>
          </a:p>
          <a:p>
            <a:pPr algn="just" fontAlgn="auto"/>
            <a:endParaRPr lang="ru-RU" sz="1000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149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4" name="Rectangle 2"/>
          <p:cNvSpPr>
            <a:spLocks noChangeArrowheads="1"/>
          </p:cNvSpPr>
          <p:nvPr/>
        </p:nvSpPr>
        <p:spPr bwMode="auto">
          <a:xfrm>
            <a:off x="760986" y="590359"/>
            <a:ext cx="11094860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Структура средств,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направленных в сферу социальной защиты населения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2015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году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361186"/>
              </p:ext>
            </p:extLst>
          </p:nvPr>
        </p:nvGraphicFramePr>
        <p:xfrm>
          <a:off x="396207" y="1700808"/>
          <a:ext cx="10867960" cy="48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54646" y="0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415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858373"/>
              </p:ext>
            </p:extLst>
          </p:nvPr>
        </p:nvGraphicFramePr>
        <p:xfrm>
          <a:off x="537522" y="1323897"/>
          <a:ext cx="11506359" cy="524982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811065"/>
                <a:gridCol w="1695294"/>
              </a:tblGrid>
              <a:tr h="210509">
                <a:tc gridSpan="2">
                  <a:txBody>
                    <a:bodyPr/>
                    <a:lstStyle/>
                    <a:p>
                      <a:pPr algn="r" fontAlgn="t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ЛЬГОТНЫЕ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КАТЕГОРИИ ФЕДЕРАЛЬНОГО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УРОВНЯ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-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85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561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чел.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509">
                <a:tc>
                  <a:txBody>
                    <a:bodyPr/>
                    <a:lstStyle/>
                    <a:p>
                      <a:pPr fontAlgn="t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Инвалиды </a:t>
                      </a:r>
                      <a:r>
                        <a:rPr lang="ru-RU" sz="1400" kern="1200" dirty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Великой Отечественной войны </a:t>
                      </a:r>
                      <a:endParaRPr lang="ru-RU" sz="1400" dirty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283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чел.</a:t>
                      </a:r>
                      <a:endParaRPr lang="ru-RU" sz="1400" b="1" dirty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331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Инвалиды вследствие ранения, контузии, увечья, полученных при исполнении обязанностей военной службы (служебных обязанностей) </a:t>
                      </a:r>
                      <a:endParaRPr lang="ru-RU" sz="1400" dirty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69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чел.</a:t>
                      </a:r>
                      <a:endParaRPr lang="ru-RU" sz="1400" b="1" dirty="0" smtClean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509">
                <a:tc>
                  <a:txBody>
                    <a:bodyPr/>
                    <a:lstStyle/>
                    <a:p>
                      <a:pPr fontAlgn="t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Участники Великой Отечественной войны</a:t>
                      </a:r>
                      <a:endParaRPr lang="ru-RU" sz="1400" dirty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828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чел.</a:t>
                      </a:r>
                      <a:endParaRPr lang="ru-RU" sz="1400" b="1" dirty="0" smtClean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540">
                <a:tc>
                  <a:txBody>
                    <a:bodyPr/>
                    <a:lstStyle/>
                    <a:p>
                      <a:pPr fontAlgn="t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Ветераны боевых действий</a:t>
                      </a:r>
                      <a:endParaRPr lang="ru-RU" sz="1400" dirty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639 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чел.</a:t>
                      </a:r>
                      <a:endParaRPr lang="ru-RU" sz="1400" b="1" dirty="0" smtClean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7653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Военнослужащие, проходившие военную службу в воинских частях,  не входивших в состав действующей армии, в период с 22.06.1941 по 03.09.1945 не менее шести месяцев; военнослужащие, награжденные орденами (медалями) за службу в указанный период</a:t>
                      </a:r>
                      <a:endParaRPr lang="ru-RU" sz="1400" dirty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чел.</a:t>
                      </a:r>
                      <a:endParaRPr lang="ru-RU" sz="1400" b="1" dirty="0" smtClean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509">
                <a:tc>
                  <a:txBody>
                    <a:bodyPr/>
                    <a:lstStyle/>
                    <a:p>
                      <a:pPr fontAlgn="t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Лица, награжденные знаком «Жителю блокадного Ленинграда»</a:t>
                      </a:r>
                      <a:endParaRPr lang="ru-RU" sz="1400" dirty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360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чел.</a:t>
                      </a:r>
                      <a:endParaRPr lang="ru-RU" sz="1400" b="1" dirty="0" smtClean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2333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Члены семей погибших (умерших) инвалидов Великой Отечественной  войны, участников Великой Отечественной войны, ветеранов боевых действий, а также члены семей военнослужащих, лиц рядового и начальствующего состава, погибших при исполнении обязанностей военной службы (служебных обязанностей)</a:t>
                      </a:r>
                      <a:endParaRPr lang="ru-RU" sz="1400" dirty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569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чел.</a:t>
                      </a:r>
                      <a:endParaRPr lang="ru-RU" sz="1400" b="1" dirty="0" smtClean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509">
                <a:tc>
                  <a:txBody>
                    <a:bodyPr/>
                    <a:lstStyle/>
                    <a:p>
                      <a:pPr fontAlgn="t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Инвалиды</a:t>
                      </a:r>
                      <a:endParaRPr lang="ru-RU" sz="1400" dirty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62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953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чел.</a:t>
                      </a:r>
                      <a:endParaRPr lang="ru-RU" sz="1400" b="1" dirty="0" smtClean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509">
                <a:tc>
                  <a:txBody>
                    <a:bodyPr/>
                    <a:lstStyle/>
                    <a:p>
                      <a:pPr fontAlgn="t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Дети-инвалиды</a:t>
                      </a:r>
                      <a:endParaRPr lang="ru-RU" sz="1400" dirty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426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чел.</a:t>
                      </a:r>
                      <a:endParaRPr lang="ru-RU" sz="1400" b="1" dirty="0" smtClean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509">
                <a:tc>
                  <a:txBody>
                    <a:bodyPr/>
                    <a:lstStyle/>
                    <a:p>
                      <a:pPr fontAlgn="t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Граждане, подвергшиеся воздействию радиации </a:t>
                      </a:r>
                      <a:endParaRPr lang="ru-RU" sz="1400" dirty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033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чел.</a:t>
                      </a:r>
                      <a:endParaRPr lang="ru-RU" sz="1400" b="1" dirty="0" smtClean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509">
                <a:tc>
                  <a:txBody>
                    <a:bodyPr/>
                    <a:lstStyle/>
                    <a:p>
                      <a:pPr fontAlgn="t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Бывшие несовершеннолетние узники </a:t>
                      </a:r>
                      <a:endParaRPr lang="ru-RU" sz="1400" dirty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252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чел.</a:t>
                      </a:r>
                      <a:endParaRPr lang="ru-RU" sz="1400" b="1" dirty="0" smtClean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789">
                <a:tc>
                  <a:txBody>
                    <a:bodyPr/>
                    <a:lstStyle/>
                    <a:p>
                      <a:pPr fontAlgn="t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Доноры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139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чел.</a:t>
                      </a:r>
                    </a:p>
                    <a:p>
                      <a:pPr marL="0" marR="0" indent="0" algn="l" defTabSz="685800" rtl="0" eaLnBrk="1" fontAlgn="ctr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509">
                <a:tc gridSpan="2">
                  <a:txBody>
                    <a:bodyPr/>
                    <a:lstStyle/>
                    <a:p>
                      <a:pPr algn="r" fontAlgn="t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ЛЬГОТНЫЕ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КАТЕГОРИИ РЕГИОНАЛЬНОГО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УРОВНЯ -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81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441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чел.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509">
                <a:tc>
                  <a:txBody>
                    <a:bodyPr/>
                    <a:lstStyle/>
                    <a:p>
                      <a:pPr fontAlgn="t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Ветераны труда</a:t>
                      </a:r>
                      <a:endParaRPr lang="ru-RU" sz="1400" dirty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45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323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чел.</a:t>
                      </a:r>
                      <a:endParaRPr lang="ru-RU" sz="1400" b="1" dirty="0" smtClean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509">
                <a:tc>
                  <a:txBody>
                    <a:bodyPr/>
                    <a:lstStyle/>
                    <a:p>
                      <a:pPr fontAlgn="t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Ветераны труда Новгородской области</a:t>
                      </a:r>
                      <a:endParaRPr lang="ru-RU" sz="1400" dirty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32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709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чел.</a:t>
                      </a:r>
                      <a:endParaRPr lang="ru-RU" sz="1400" b="1" dirty="0" smtClean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509">
                <a:tc>
                  <a:txBody>
                    <a:bodyPr/>
                    <a:lstStyle/>
                    <a:p>
                      <a:pPr fontAlgn="t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Труженики тыла</a:t>
                      </a:r>
                      <a:endParaRPr lang="ru-RU" sz="1400" dirty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638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чел.</a:t>
                      </a:r>
                      <a:endParaRPr lang="ru-RU" sz="1400" b="1" dirty="0" smtClean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073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Реабилитированные лица и лица, признанные пострадавшими от политических репрессий</a:t>
                      </a:r>
                      <a:endParaRPr lang="ru-RU" sz="1400" dirty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771</a:t>
                      </a:r>
                      <a:r>
                        <a:rPr lang="ru-RU" sz="1400" b="1" kern="1200" dirty="0" smtClean="0"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чел.</a:t>
                      </a:r>
                      <a:endParaRPr lang="ru-RU" sz="1400" b="1" dirty="0" smtClean="0">
                        <a:effectLst/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923" marR="5923" marT="44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149" y="980728"/>
            <a:ext cx="5347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167 002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тыс. человек,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в том числе: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2638" y="-18096"/>
            <a:ext cx="1121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969" y="620688"/>
            <a:ext cx="116619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 fontAlgn="ctr">
              <a:defRPr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ЧИСЛЕННОСТЬ ГРАЖДАН ОТДЕЛЬНЫХ ЛЬГОТНЫХ  КАТЕГОРИЙ  ФЕДЕРАЛЬНОГО  И РЕГИОНАЛЬНОГО УРОВНЕЙ ПО СОСТОЯНИЮ НА 1 ЯНВАРЯ 201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6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ГОДА 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2638" y="-18096"/>
            <a:ext cx="1121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00" y="751592"/>
            <a:ext cx="12174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 fontAlgn="ctr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Выплаты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ежемесячной денежной компенсации расходов по оплате за жилое помещение и коммунальные услуги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06079501"/>
              </p:ext>
            </p:extLst>
          </p:nvPr>
        </p:nvGraphicFramePr>
        <p:xfrm>
          <a:off x="-817439" y="1124744"/>
          <a:ext cx="6192688" cy="4202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06797" y="2215161"/>
            <a:ext cx="19442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UI" pitchFamily="34" charset="0"/>
                <a:cs typeface="Segoe UI" pitchFamily="34" charset="0"/>
              </a:rPr>
              <a:t>Всего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1,8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b="1" dirty="0" smtClean="0">
                <a:latin typeface="Segoe UI" pitchFamily="34" charset="0"/>
                <a:cs typeface="Segoe UI" pitchFamily="34" charset="0"/>
              </a:rPr>
              <a:t>млрд. </a:t>
            </a:r>
          </a:p>
          <a:p>
            <a:pPr algn="ctr"/>
            <a:r>
              <a:rPr lang="ru-RU" sz="2400" b="1" dirty="0" smtClean="0">
                <a:latin typeface="Segoe UI" pitchFamily="34" charset="0"/>
                <a:cs typeface="Segoe UI" pitchFamily="34" charset="0"/>
              </a:rPr>
              <a:t>  рублей</a:t>
            </a:r>
            <a:endParaRPr lang="ru-RU" sz="2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5006" y="1700808"/>
            <a:ext cx="3031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1 млрд</a:t>
            </a:r>
            <a:r>
              <a:rPr lang="en-US" sz="2400" b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рублей</a:t>
            </a:r>
          </a:p>
          <a:p>
            <a:r>
              <a:rPr lang="ru-RU" sz="2000" dirty="0" smtClean="0">
                <a:latin typeface="Segoe UI" pitchFamily="34" charset="0"/>
                <a:cs typeface="Segoe UI" pitchFamily="34" charset="0"/>
              </a:rPr>
              <a:t>- </a:t>
            </a:r>
            <a:r>
              <a:rPr lang="ru-RU" sz="2400" dirty="0" smtClean="0">
                <a:latin typeface="Segoe UI" pitchFamily="34" charset="0"/>
                <a:cs typeface="Segoe UI" pitchFamily="34" charset="0"/>
              </a:rPr>
              <a:t>областной бюджет</a:t>
            </a:r>
            <a:endParaRPr lang="ru-RU" sz="24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439022" y="2496049"/>
            <a:ext cx="449611" cy="792088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5520164" y="3588541"/>
            <a:ext cx="2880320" cy="15365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 Black" pitchFamily="34" charset="0"/>
                <a:cs typeface="Segoe UI" pitchFamily="34" charset="0"/>
              </a:rPr>
              <a:t>154</a:t>
            </a:r>
            <a:r>
              <a:rPr lang="ru-RU" sz="28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тыс. </a:t>
            </a:r>
            <a:r>
              <a:rPr lang="ru-RU" sz="24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граждан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(на 01.01.2016)</a:t>
            </a:r>
            <a:endParaRPr lang="ru-RU" sz="20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831510" y="3514642"/>
            <a:ext cx="2880320" cy="16104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2015 году -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995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рублей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>
                <a:solidFill>
                  <a:schemeClr val="tx1"/>
                </a:solidFill>
              </a:rPr>
              <a:t>в 2014 году - 971 </a:t>
            </a:r>
            <a:r>
              <a:rPr lang="ru-RU" sz="2000" dirty="0" smtClean="0">
                <a:solidFill>
                  <a:schemeClr val="tx1"/>
                </a:solidFill>
              </a:rPr>
              <a:t>рубль)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63627" y="2708920"/>
            <a:ext cx="2880320" cy="10081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Получатели компенсации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615486" y="2708920"/>
            <a:ext cx="2880320" cy="10081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itchFamily="34" charset="0"/>
              </a:rPr>
              <a:t>Средний размер компенсации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96" y="5301208"/>
            <a:ext cx="509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Общая сумма выплат ежемесячной </a:t>
            </a:r>
            <a:r>
              <a:rPr lang="ru-RU" b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денежной компенсации расходов по оплате за жилое помещение и коммунальные </a:t>
            </a:r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услуги в 2015 году</a:t>
            </a:r>
            <a:endParaRPr lang="ru-RU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7468267" y="1680085"/>
            <a:ext cx="1742785" cy="1699821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2638" y="-18096"/>
            <a:ext cx="1121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75" y="833579"/>
            <a:ext cx="121743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 fontAlgn="ctr">
              <a:defRPr/>
            </a:pP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70-летие Победы в Великой Отечественной войне</a:t>
            </a:r>
            <a:endParaRPr lang="ru-RU" sz="33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816" y="1945221"/>
            <a:ext cx="928978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20" dirty="0" smtClean="0">
                <a:solidFill>
                  <a:prstClr val="black"/>
                </a:solidFill>
              </a:rPr>
              <a:t>    </a:t>
            </a:r>
            <a:r>
              <a:rPr lang="ru-RU" sz="4100" dirty="0" smtClean="0">
                <a:solidFill>
                  <a:prstClr val="black"/>
                </a:solidFill>
                <a:latin typeface="Segoe UI" pitchFamily="34" charset="0"/>
              </a:rPr>
              <a:t>Проверены условия жизни</a:t>
            </a:r>
            <a:endParaRPr lang="ru-RU" sz="41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93589" y="2206829"/>
            <a:ext cx="1835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18000</a:t>
            </a:r>
            <a:r>
              <a:rPr lang="ru-RU" sz="32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9624" y="3549509"/>
            <a:ext cx="1408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  <a:cs typeface="Segoe UI" pitchFamily="34" charset="0"/>
              </a:rPr>
              <a:t>6000 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4864" y="3234038"/>
            <a:ext cx="479971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4100" dirty="0" smtClean="0">
                <a:latin typeface="Segoe UI" pitchFamily="34" charset="0"/>
                <a:cs typeface="Segoe UI" pitchFamily="34" charset="0"/>
              </a:rPr>
              <a:t>Получили помощь</a:t>
            </a:r>
            <a:endParaRPr lang="ru-RU" sz="41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34114" y="396664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242303" y="2261433"/>
            <a:ext cx="2228815" cy="5570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020" b="1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ветеранов</a:t>
            </a:r>
            <a:r>
              <a:rPr lang="ru-RU" sz="2400" dirty="0" smtClean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240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82267" y="2976598"/>
            <a:ext cx="1742785" cy="1699821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0" name="Picture 4" descr="http://sovetclub.ru/tim/84ac1ce262cb149284c833835970c06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" b="12860"/>
          <a:stretch/>
        </p:blipFill>
        <p:spPr bwMode="auto">
          <a:xfrm>
            <a:off x="3496051" y="4288174"/>
            <a:ext cx="5715001" cy="2574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Text Box 25"/>
          <p:cNvSpPr txBox="1">
            <a:spLocks noChangeArrowheads="1"/>
          </p:cNvSpPr>
          <p:nvPr/>
        </p:nvSpPr>
        <p:spPr bwMode="gray">
          <a:xfrm>
            <a:off x="395041" y="548022"/>
            <a:ext cx="11999863" cy="11695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СВЕДЕНИЯ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 ОКАЗАНИИ  ПОМОЩИ ПО РЕЗУЛЬТАТАМ ПРОВЕРКИ УСЛОВИЙ ЖИЗНИ ИНВАЛИДОВ И ВЕТЕРАНОВ ВЕЛИКОЙ ОТЕЧЕСТВЕННОЙ ВОЙНЫ, ВДОВ ПОГИБШИХ И УМЕРШИХ ИНВАЛИДОВ И УЧАСТНИКОВ ВОЙНЫ, БЫВШИХ НЕСОВЕРШЕННОЛЕТНИХ УЗНИКОВ ФАШИЗМА ПО СОСТОЯНИЮ НА 1 ЯНВАРЯ 2016 ГОДА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96" name="Text Box 26"/>
          <p:cNvSpPr txBox="1">
            <a:spLocks noChangeArrowheads="1"/>
          </p:cNvSpPr>
          <p:nvPr/>
        </p:nvSpPr>
        <p:spPr bwMode="gray">
          <a:xfrm>
            <a:off x="4368231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7" name="Text Box 27"/>
          <p:cNvSpPr txBox="1">
            <a:spLocks noChangeArrowheads="1"/>
          </p:cNvSpPr>
          <p:nvPr/>
        </p:nvSpPr>
        <p:spPr bwMode="gray">
          <a:xfrm>
            <a:off x="6603140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898" name="Text Box 28"/>
          <p:cNvSpPr txBox="1">
            <a:spLocks noChangeArrowheads="1"/>
          </p:cNvSpPr>
          <p:nvPr/>
        </p:nvSpPr>
        <p:spPr bwMode="gray">
          <a:xfrm>
            <a:off x="8838051" y="2216151"/>
            <a:ext cx="60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Title</a:t>
            </a:r>
          </a:p>
        </p:txBody>
      </p:sp>
      <p:graphicFrame>
        <p:nvGraphicFramePr>
          <p:cNvPr id="8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053586"/>
              </p:ext>
            </p:extLst>
          </p:nvPr>
        </p:nvGraphicFramePr>
        <p:xfrm>
          <a:off x="0" y="1966633"/>
          <a:ext cx="12190413" cy="4435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8709"/>
                <a:gridCol w="1963932"/>
                <a:gridCol w="3633276"/>
                <a:gridCol w="2244496"/>
              </a:tblGrid>
              <a:tr h="983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effectLst/>
                        <a:latin typeface="Arial Black" pitchFamily="34" charset="0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effectLst/>
                        <a:latin typeface="Arial Black" pitchFamily="34" charset="0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 Black" pitchFamily="34" charset="0"/>
                          <a:cs typeface="Segoe UI" pitchFamily="34" charset="0"/>
                        </a:rPr>
                        <a:t>Виды </a:t>
                      </a:r>
                      <a:r>
                        <a:rPr lang="ru-RU" sz="1300" b="0" dirty="0">
                          <a:effectLst/>
                          <a:latin typeface="Arial Black" pitchFamily="34" charset="0"/>
                          <a:cs typeface="Segoe UI" pitchFamily="34" charset="0"/>
                        </a:rPr>
                        <a:t>помощи</a:t>
                      </a:r>
                      <a:endParaRPr lang="ru-RU" sz="1300" b="0" dirty="0">
                        <a:effectLst/>
                        <a:latin typeface="Arial Black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 Black" pitchFamily="34" charset="0"/>
                          <a:cs typeface="Segoe UI" pitchFamily="34" charset="0"/>
                        </a:rPr>
                        <a:t>Оказана помощь </a:t>
                      </a:r>
                      <a:r>
                        <a:rPr lang="ru-RU" sz="1300" b="0" dirty="0" smtClean="0">
                          <a:effectLst/>
                          <a:latin typeface="Arial Black" pitchFamily="34" charset="0"/>
                          <a:cs typeface="Segoe UI" pitchFamily="34" charset="0"/>
                        </a:rPr>
                        <a:t>по результатам </a:t>
                      </a:r>
                      <a:r>
                        <a:rPr lang="ru-RU" sz="1300" b="0" dirty="0">
                          <a:effectLst/>
                          <a:latin typeface="Arial Black" pitchFamily="34" charset="0"/>
                          <a:cs typeface="Segoe UI" pitchFamily="34" charset="0"/>
                        </a:rPr>
                        <a:t>проверки условий жизни ветеранов, чел.</a:t>
                      </a:r>
                      <a:endParaRPr lang="ru-RU" sz="1300" b="0" dirty="0">
                        <a:effectLst/>
                        <a:latin typeface="Arial Black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effectLst/>
                        <a:latin typeface="Arial Black" pitchFamily="34" charset="0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effectLst/>
                        <a:latin typeface="Arial Black" pitchFamily="34" charset="0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 Black" pitchFamily="34" charset="0"/>
                          <a:cs typeface="Segoe UI" pitchFamily="34" charset="0"/>
                        </a:rPr>
                        <a:t>Виды </a:t>
                      </a:r>
                      <a:r>
                        <a:rPr lang="ru-RU" sz="1300" b="0" dirty="0">
                          <a:effectLst/>
                          <a:latin typeface="Arial Black" pitchFamily="34" charset="0"/>
                          <a:cs typeface="Segoe UI" pitchFamily="34" charset="0"/>
                        </a:rPr>
                        <a:t>помощи</a:t>
                      </a:r>
                      <a:endParaRPr lang="ru-RU" sz="1300" b="0" dirty="0">
                        <a:effectLst/>
                        <a:latin typeface="Arial Black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 Black" pitchFamily="34" charset="0"/>
                          <a:cs typeface="Segoe UI" pitchFamily="34" charset="0"/>
                        </a:rPr>
                        <a:t>Оказана помощь </a:t>
                      </a:r>
                      <a:r>
                        <a:rPr lang="ru-RU" sz="1300" b="0" dirty="0" smtClean="0">
                          <a:effectLst/>
                          <a:latin typeface="Arial Black" pitchFamily="34" charset="0"/>
                          <a:cs typeface="Segoe UI" pitchFamily="34" charset="0"/>
                        </a:rPr>
                        <a:t> по результатам </a:t>
                      </a:r>
                      <a:r>
                        <a:rPr lang="ru-RU" sz="1300" b="0" dirty="0">
                          <a:effectLst/>
                          <a:latin typeface="Arial Black" pitchFamily="34" charset="0"/>
                          <a:cs typeface="Segoe UI" pitchFamily="34" charset="0"/>
                        </a:rPr>
                        <a:t>проверки условий жизни ветеранов, чел.</a:t>
                      </a:r>
                      <a:endParaRPr lang="ru-RU" sz="1300" b="0" dirty="0">
                        <a:effectLst/>
                        <a:latin typeface="Arial Black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>
                    <a:solidFill>
                      <a:schemeClr val="accent2"/>
                    </a:solidFill>
                  </a:tcPr>
                </a:tc>
              </a:tr>
              <a:tr h="577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Оказана адресная социальная поддержка в денежной форме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1142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Оказана помощь в проведении ремонта индивидуальных жилых помещений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708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34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Оказана адресная социальная поддержка в натуральной форме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557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Поставлено на учет на социальное обслуживание на дому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157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 anchor="ctr">
                    <a:solidFill>
                      <a:schemeClr val="bg2"/>
                    </a:solidFill>
                  </a:tcPr>
                </a:tc>
              </a:tr>
              <a:tr h="651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Предоставлены услуги социального характера с привлечением волонтеров, молодежных организаций, общественных организаций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607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Направлено в стационарные учреждения социального обслуживания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7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Предоставлены услуги по уборке жилых помещений, заготовке дров, благоустройству придомовых территорий и приусадебных участков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1706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Предоставлены социальные услуги в полустационарной форме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 anchor="ctr">
                    <a:solidFill>
                      <a:schemeClr val="bg2"/>
                    </a:solidFill>
                  </a:tcPr>
                </a:tc>
              </a:tr>
              <a:tr h="260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Осуществлена замена бытовой техники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52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Предоставлены срочные услуги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34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Оказано содействие в получении санаторно-курортных путевок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99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Установлена «тревожная кнопка»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350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56301" marR="56301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0046" y="-658"/>
            <a:ext cx="12200459" cy="54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18096"/>
            <a:ext cx="741266" cy="7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2638" y="-18096"/>
            <a:ext cx="10873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НОВГОРОДСКАЯ ОБЛАСТЬ</a:t>
            </a:r>
            <a:endParaRPr lang="en-US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ДЕПАРТАМЕНТ ТРУДА И СОЦИАЛЬНОЙ ЗАЩИТЫ НАСЕЛЕНИЯ НОВГОРОДСКОЙ ОБЛАСТИ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2189</TotalTime>
  <Words>3601</Words>
  <Application>Microsoft Office PowerPoint</Application>
  <PresentationFormat>Произвольный</PresentationFormat>
  <Paragraphs>701</Paragraphs>
  <Slides>44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Тема1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Средства, направленные на адресную поддержку </vt:lpstr>
      <vt:lpstr>Адресная поддержка населения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Предоставление социальных услуг бесплатно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dtsznno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Белоозёрцева Е.К.</dc:creator>
  <cp:lastModifiedBy>Автономов М.В.</cp:lastModifiedBy>
  <cp:revision>166</cp:revision>
  <cp:lastPrinted>2016-02-15T08:46:21Z</cp:lastPrinted>
  <dcterms:created xsi:type="dcterms:W3CDTF">2016-02-10T08:13:38Z</dcterms:created>
  <dcterms:modified xsi:type="dcterms:W3CDTF">2017-01-24T12:02:15Z</dcterms:modified>
</cp:coreProperties>
</file>